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custDataLst>
    <p:custData r:id="rId1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0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6316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498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657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976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7212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8392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103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899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6950"/>
            <a:ext cx="771525" cy="781050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59204"/>
            <a:ext cx="771525" cy="781050"/>
          </a:xfrm>
          <a:prstGeom prst="rect">
            <a:avLst/>
          </a:prstGeom>
        </p:spPr>
      </p:pic>
      <p:sp>
        <p:nvSpPr>
          <p:cNvPr id="7" name="CasellaDiTesto 6"/>
          <p:cNvSpPr txBox="1"/>
          <p:nvPr userDrawn="1"/>
        </p:nvSpPr>
        <p:spPr>
          <a:xfrm>
            <a:off x="899592" y="6449729"/>
            <a:ext cx="66406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accent2">
                    <a:lumMod val="50000"/>
                  </a:schemeClr>
                </a:solidFill>
              </a:rPr>
              <a:t>Laura Antichi</a:t>
            </a:r>
            <a:endParaRPr lang="it-IT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76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770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224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3C1304-3C47-4657-B2D3-D042F5006411}" type="datetimeFigureOut">
              <a:rPr lang="it-IT" smtClean="0"/>
              <a:t>18/02/2012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3F310-45A7-4096-9942-6CAEB88A5A3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3395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tepub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tepub.com/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otepub.com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dotepub.com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youtube.com/watch?v=nReMIqjEnok" TargetMode="External"/><Relationship Id="rId5" Type="http://schemas.openxmlformats.org/officeDocument/2006/relationships/hyperlink" Target="http://www.youtube.com/watch?feature=player_embedded&amp;v=ZKP4J36iALw" TargetMode="External"/><Relationship Id="rId4" Type="http://schemas.openxmlformats.org/officeDocument/2006/relationships/hyperlink" Target="https://chrome.google.com/webstore/detail/okpfiebkkmjcnodegbbbiellepfhogl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ekissimo.com/2011/12/25/dotepub-convertire-pagine-web-formato-epub/" TargetMode="External"/><Relationship Id="rId7" Type="http://schemas.openxmlformats.org/officeDocument/2006/relationships/hyperlink" Target="http://www.youtube.com/watch?v=KnNWt51cOVQ&amp;feature=player_embedded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ghacks.net/2011/12/26/dotepub-google-chrome-extension/" TargetMode="External"/><Relationship Id="rId5" Type="http://schemas.openxmlformats.org/officeDocument/2006/relationships/hyperlink" Target="http://www.cellularmagazine.it/blog/16080/dotepub-trasformare-pagine-web-in-file-epub-o-mobi/" TargetMode="External"/><Relationship Id="rId4" Type="http://schemas.openxmlformats.org/officeDocument/2006/relationships/hyperlink" Target="http://www.sparkblog.org/convertire-pagine-web-in-epub-dotepub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1691680" y="404664"/>
            <a:ext cx="7452320" cy="316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1694557" y="5185423"/>
            <a:ext cx="7452320" cy="316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318"/>
            <a:ext cx="2896972" cy="10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0" y="5051422"/>
            <a:ext cx="3672408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3200" dirty="0" smtClean="0">
                <a:hlinkClick r:id="rId3"/>
              </a:rPr>
              <a:t>http://dotepub.com</a:t>
            </a:r>
            <a:r>
              <a:rPr lang="it-IT" dirty="0" smtClean="0">
                <a:hlinkClick r:id="rId3"/>
              </a:rPr>
              <a:t>/</a:t>
            </a:r>
            <a:endParaRPr lang="it-IT" dirty="0"/>
          </a:p>
        </p:txBody>
      </p:sp>
      <p:sp>
        <p:nvSpPr>
          <p:cNvPr id="8" name="Rettangolo 7"/>
          <p:cNvSpPr/>
          <p:nvPr/>
        </p:nvSpPr>
        <p:spPr>
          <a:xfrm>
            <a:off x="4572000" y="1556792"/>
            <a:ext cx="3888244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Trasformare </a:t>
            </a:r>
          </a:p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pagine web </a:t>
            </a:r>
          </a:p>
          <a:p>
            <a:pPr algn="ctr"/>
            <a:r>
              <a:rPr lang="it-IT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</a:t>
            </a:r>
          </a:p>
          <a:p>
            <a:pPr algn="ctr"/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r>
              <a:rPr lang="it-IT" sz="54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epub</a:t>
            </a:r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90" y="1788788"/>
            <a:ext cx="398221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071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>
          <a:xfrm>
            <a:off x="1691680" y="1541394"/>
            <a:ext cx="7452320" cy="316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" y="1153048"/>
            <a:ext cx="2896972" cy="10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3455305" y="260648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 smtClean="0">
                <a:solidFill>
                  <a:srgbClr val="C00000"/>
                </a:solidFill>
              </a:rPr>
              <a:t>Trasforma una pagina Web in </a:t>
            </a:r>
            <a:r>
              <a:rPr lang="it-IT" sz="3600" b="1" dirty="0" err="1" smtClean="0">
                <a:solidFill>
                  <a:srgbClr val="C00000"/>
                </a:solidFill>
              </a:rPr>
              <a:t>Epub</a:t>
            </a:r>
            <a:r>
              <a:rPr lang="it-IT" sz="3600" b="1" dirty="0" smtClean="0">
                <a:solidFill>
                  <a:srgbClr val="C00000"/>
                </a:solidFill>
              </a:rPr>
              <a:t> o </a:t>
            </a:r>
            <a:r>
              <a:rPr lang="it-IT" sz="3600" b="1" dirty="0" err="1" smtClean="0">
                <a:solidFill>
                  <a:srgbClr val="C00000"/>
                </a:solidFill>
              </a:rPr>
              <a:t>Kindle</a:t>
            </a:r>
            <a:r>
              <a:rPr lang="it-IT" sz="3600" b="1" dirty="0" smtClean="0">
                <a:solidFill>
                  <a:srgbClr val="C00000"/>
                </a:solidFill>
              </a:rPr>
              <a:t> </a:t>
            </a:r>
            <a:r>
              <a:rPr lang="it-IT" sz="3600" b="1" dirty="0" err="1" smtClean="0">
                <a:solidFill>
                  <a:srgbClr val="C00000"/>
                </a:solidFill>
              </a:rPr>
              <a:t>Ebook</a:t>
            </a:r>
            <a:endParaRPr lang="it-IT" sz="3600" b="1" dirty="0">
              <a:solidFill>
                <a:srgbClr val="C00000"/>
              </a:solidFill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395536" y="2564904"/>
            <a:ext cx="2448272" cy="648072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Ovale 4"/>
          <p:cNvSpPr/>
          <p:nvPr/>
        </p:nvSpPr>
        <p:spPr>
          <a:xfrm>
            <a:off x="2971267" y="2636912"/>
            <a:ext cx="504056" cy="504056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3563888" y="2348880"/>
            <a:ext cx="52565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Utile quando non puoi leggere la pagina subito e la vuoi conservare.</a:t>
            </a:r>
            <a:endParaRPr lang="it-IT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395536" y="4437112"/>
            <a:ext cx="2448272" cy="648072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Ovale 7"/>
          <p:cNvSpPr/>
          <p:nvPr/>
        </p:nvSpPr>
        <p:spPr>
          <a:xfrm>
            <a:off x="2921422" y="4509120"/>
            <a:ext cx="504056" cy="504056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3707904" y="4400373"/>
            <a:ext cx="496855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Utile quando vuoi realizzare un </a:t>
            </a:r>
            <a:r>
              <a:rPr lang="it-IT" sz="2800" b="1" dirty="0" err="1" smtClean="0">
                <a:solidFill>
                  <a:schemeClr val="accent2">
                    <a:lumMod val="50000"/>
                  </a:schemeClr>
                </a:solidFill>
              </a:rPr>
              <a:t>bookmarklet</a:t>
            </a: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 per lo studio di un caso o di una tua ricerca.</a:t>
            </a:r>
            <a:endParaRPr lang="it-IT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37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729978" y="812312"/>
            <a:ext cx="7452320" cy="316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/>
          <p:cNvSpPr txBox="1"/>
          <p:nvPr/>
        </p:nvSpPr>
        <p:spPr>
          <a:xfrm>
            <a:off x="1259632" y="1700808"/>
            <a:ext cx="712879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è una funzionalità Browser che funziona con </a:t>
            </a:r>
            <a:r>
              <a:rPr lang="it-IT" sz="2800" dirty="0" smtClean="0">
                <a:solidFill>
                  <a:srgbClr val="C00000"/>
                </a:solidFill>
              </a:rPr>
              <a:t>Google </a:t>
            </a:r>
            <a:r>
              <a:rPr lang="it-IT" sz="2800" b="1" dirty="0" err="1" smtClean="0">
                <a:solidFill>
                  <a:srgbClr val="C00000"/>
                </a:solidFill>
              </a:rPr>
              <a:t>Chrome</a:t>
            </a: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 (per Windows)</a:t>
            </a:r>
            <a:r>
              <a:rPr lang="it-IT" sz="2800" dirty="0" smtClean="0">
                <a:solidFill>
                  <a:schemeClr val="accent2">
                    <a:lumMod val="50000"/>
                  </a:schemeClr>
                </a:solidFill>
              </a:rPr>
              <a:t> e con </a:t>
            </a:r>
            <a:r>
              <a:rPr lang="it-IT" sz="2800" dirty="0" err="1" smtClean="0">
                <a:solidFill>
                  <a:srgbClr val="C00000"/>
                </a:solidFill>
              </a:rPr>
              <a:t>Mozilla</a:t>
            </a:r>
            <a:r>
              <a:rPr lang="it-IT" sz="2800" dirty="0" smtClean="0">
                <a:solidFill>
                  <a:srgbClr val="C00000"/>
                </a:solidFill>
              </a:rPr>
              <a:t> </a:t>
            </a:r>
            <a:r>
              <a:rPr lang="it-IT" sz="2800" b="1" dirty="0" err="1" smtClean="0">
                <a:solidFill>
                  <a:srgbClr val="C00000"/>
                </a:solidFill>
              </a:rPr>
              <a:t>Firefox</a:t>
            </a: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 (non funziona con Internet Explorer</a:t>
            </a:r>
            <a:r>
              <a:rPr lang="it-IT" sz="2800" dirty="0" smtClean="0">
                <a:solidFill>
                  <a:schemeClr val="accent2">
                    <a:lumMod val="50000"/>
                  </a:schemeClr>
                </a:solidFill>
              </a:rPr>
              <a:t>)</a:t>
            </a:r>
            <a:endParaRPr lang="it-IT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4" y="423968"/>
            <a:ext cx="2896972" cy="10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76" y="3085803"/>
            <a:ext cx="8692256" cy="276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Ovale 8"/>
          <p:cNvSpPr/>
          <p:nvPr/>
        </p:nvSpPr>
        <p:spPr>
          <a:xfrm>
            <a:off x="158476" y="3085803"/>
            <a:ext cx="8692256" cy="3295525"/>
          </a:xfrm>
          <a:prstGeom prst="ellipse">
            <a:avLst/>
          </a:prstGeom>
          <a:solidFill>
            <a:srgbClr val="FFFF00">
              <a:alpha val="2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547688"/>
            <a:ext cx="7362825" cy="576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ttangolo 1"/>
          <p:cNvSpPr/>
          <p:nvPr/>
        </p:nvSpPr>
        <p:spPr>
          <a:xfrm>
            <a:off x="3131840" y="208002"/>
            <a:ext cx="3266472" cy="523220"/>
          </a:xfrm>
          <a:prstGeom prst="rect">
            <a:avLst/>
          </a:prstGeom>
          <a:solidFill>
            <a:srgbClr val="00B050"/>
          </a:solidFill>
        </p:spPr>
        <p:txBody>
          <a:bodyPr wrap="none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  <a:hlinkClick r:id="rId3"/>
              </a:rPr>
              <a:t>http://dotepub.com/</a:t>
            </a:r>
            <a:endParaRPr lang="it-IT" sz="2800" dirty="0">
              <a:solidFill>
                <a:schemeClr val="bg1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4283968" y="4293096"/>
            <a:ext cx="3024336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3653619" y="4473116"/>
            <a:ext cx="648072" cy="36004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228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7584" y="1844824"/>
            <a:ext cx="76328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3200" b="1" dirty="0" smtClean="0">
                <a:solidFill>
                  <a:schemeClr val="accent2">
                    <a:lumMod val="50000"/>
                  </a:schemeClr>
                </a:solidFill>
              </a:rPr>
              <a:t>Permette di caricare</a:t>
            </a:r>
            <a:r>
              <a:rPr lang="it-IT" sz="3200" b="1" dirty="0">
                <a:solidFill>
                  <a:schemeClr val="accent2">
                    <a:lumMod val="50000"/>
                  </a:schemeClr>
                </a:solidFill>
              </a:rPr>
              <a:t> le pagine </a:t>
            </a:r>
            <a:r>
              <a:rPr lang="it-IT" sz="3200" b="1" dirty="0" smtClean="0">
                <a:solidFill>
                  <a:schemeClr val="accent2">
                    <a:lumMod val="50000"/>
                  </a:schemeClr>
                </a:solidFill>
              </a:rPr>
              <a:t>web, salvate in </a:t>
            </a:r>
            <a:r>
              <a:rPr lang="it-IT" sz="3200" b="1" dirty="0" err="1" smtClean="0">
                <a:solidFill>
                  <a:schemeClr val="accent2">
                    <a:lumMod val="50000"/>
                  </a:schemeClr>
                </a:solidFill>
              </a:rPr>
              <a:t>epub</a:t>
            </a:r>
            <a:r>
              <a:rPr lang="it-IT" sz="3200" b="1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it-IT" sz="3200" b="1" dirty="0">
                <a:solidFill>
                  <a:schemeClr val="accent2">
                    <a:lumMod val="50000"/>
                  </a:schemeClr>
                </a:solidFill>
              </a:rPr>
              <a:t> su qualsiasi dispositivo: e-</a:t>
            </a:r>
            <a:r>
              <a:rPr lang="it-IT" sz="3200" b="1" dirty="0" err="1">
                <a:solidFill>
                  <a:schemeClr val="accent2">
                    <a:lumMod val="50000"/>
                  </a:schemeClr>
                </a:solidFill>
              </a:rPr>
              <a:t>reader</a:t>
            </a:r>
            <a:r>
              <a:rPr lang="it-IT" sz="32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it-IT" sz="3200" b="1" dirty="0" err="1">
                <a:solidFill>
                  <a:schemeClr val="accent2">
                    <a:lumMod val="50000"/>
                  </a:schemeClr>
                </a:solidFill>
              </a:rPr>
              <a:t>tablet</a:t>
            </a:r>
            <a:r>
              <a:rPr lang="it-IT" sz="32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it-IT" sz="3200" b="1" dirty="0" err="1">
                <a:solidFill>
                  <a:schemeClr val="accent2">
                    <a:lumMod val="50000"/>
                  </a:schemeClr>
                </a:solidFill>
              </a:rPr>
              <a:t>smartphone</a:t>
            </a:r>
            <a:r>
              <a:rPr lang="it-IT" sz="32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it-IT" sz="3200" b="1" dirty="0" err="1">
                <a:solidFill>
                  <a:schemeClr val="accent2">
                    <a:lumMod val="50000"/>
                  </a:schemeClr>
                </a:solidFill>
              </a:rPr>
              <a:t>netbook</a:t>
            </a:r>
            <a:r>
              <a:rPr lang="it-IT" sz="3200" b="1" dirty="0">
                <a:solidFill>
                  <a:schemeClr val="accent2">
                    <a:lumMod val="50000"/>
                  </a:schemeClr>
                </a:solidFill>
              </a:rPr>
              <a:t>, computer </a:t>
            </a:r>
            <a:r>
              <a:rPr lang="it-IT" sz="3200" b="1" dirty="0" smtClean="0">
                <a:solidFill>
                  <a:schemeClr val="accent2">
                    <a:lumMod val="50000"/>
                  </a:schemeClr>
                </a:solidFill>
              </a:rPr>
              <a:t>desktop.</a:t>
            </a:r>
            <a:endParaRPr lang="it-IT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23292" y="4047330"/>
            <a:ext cx="7481391" cy="1938992"/>
          </a:xfrm>
          <a:prstGeom prst="rect">
            <a:avLst/>
          </a:prstGeom>
          <a:solidFill>
            <a:srgbClr val="92D050">
              <a:alpha val="43000"/>
            </a:srgb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400" b="1" i="1" dirty="0">
                <a:solidFill>
                  <a:srgbClr val="003300"/>
                </a:solidFill>
              </a:rPr>
              <a:t>Compatibile con </a:t>
            </a:r>
            <a:r>
              <a:rPr lang="it-IT" sz="2400" b="1" i="1" dirty="0" err="1" smtClean="0">
                <a:solidFill>
                  <a:srgbClr val="003300"/>
                </a:solidFill>
              </a:rPr>
              <a:t>iPhone</a:t>
            </a:r>
            <a:r>
              <a:rPr lang="it-IT" sz="2400" b="1" i="1" dirty="0">
                <a:solidFill>
                  <a:srgbClr val="003300"/>
                </a:solidFill>
              </a:rPr>
              <a:t>, </a:t>
            </a:r>
            <a:r>
              <a:rPr lang="it-IT" sz="2400" b="1" i="1" dirty="0" smtClean="0">
                <a:solidFill>
                  <a:srgbClr val="003300"/>
                </a:solidFill>
              </a:rPr>
              <a:t>iPod </a:t>
            </a:r>
            <a:r>
              <a:rPr lang="it-IT" sz="2400" b="1" i="1" dirty="0" err="1">
                <a:solidFill>
                  <a:srgbClr val="003300"/>
                </a:solidFill>
              </a:rPr>
              <a:t>Touch</a:t>
            </a:r>
            <a:r>
              <a:rPr lang="it-IT" sz="2400" b="1" i="1" dirty="0">
                <a:solidFill>
                  <a:srgbClr val="003300"/>
                </a:solidFill>
              </a:rPr>
              <a:t>, </a:t>
            </a:r>
            <a:r>
              <a:rPr lang="it-IT" sz="2400" b="1" i="1" dirty="0" err="1" smtClean="0">
                <a:solidFill>
                  <a:srgbClr val="003300"/>
                </a:solidFill>
              </a:rPr>
              <a:t>iPad</a:t>
            </a:r>
            <a:r>
              <a:rPr lang="it-IT" sz="2400" b="1" i="1" dirty="0">
                <a:solidFill>
                  <a:srgbClr val="003300"/>
                </a:solidFill>
              </a:rPr>
              <a:t>, </a:t>
            </a:r>
            <a:r>
              <a:rPr lang="it-IT" sz="2400" b="1" i="1" dirty="0" smtClean="0">
                <a:solidFill>
                  <a:srgbClr val="003300"/>
                </a:solidFill>
              </a:rPr>
              <a:t>Sony </a:t>
            </a:r>
            <a:r>
              <a:rPr lang="it-IT" sz="2400" b="1" i="1" dirty="0">
                <a:solidFill>
                  <a:srgbClr val="003300"/>
                </a:solidFill>
              </a:rPr>
              <a:t>Reader, </a:t>
            </a:r>
            <a:r>
              <a:rPr lang="it-IT" sz="2400" b="1" i="1" dirty="0" err="1" smtClean="0">
                <a:solidFill>
                  <a:srgbClr val="003300"/>
                </a:solidFill>
              </a:rPr>
              <a:t>Nook</a:t>
            </a:r>
            <a:r>
              <a:rPr lang="it-IT" sz="2400" b="1" i="1" dirty="0">
                <a:solidFill>
                  <a:srgbClr val="003300"/>
                </a:solidFill>
              </a:rPr>
              <a:t>, </a:t>
            </a:r>
            <a:r>
              <a:rPr lang="it-IT" sz="2400" b="1" i="1" dirty="0" err="1" smtClean="0">
                <a:solidFill>
                  <a:srgbClr val="003300"/>
                </a:solidFill>
              </a:rPr>
              <a:t>iLiad</a:t>
            </a:r>
            <a:r>
              <a:rPr lang="it-IT" sz="2400" b="1" i="1" dirty="0">
                <a:solidFill>
                  <a:srgbClr val="003300"/>
                </a:solidFill>
              </a:rPr>
              <a:t>, </a:t>
            </a:r>
            <a:r>
              <a:rPr lang="it-IT" sz="2400" b="1" i="1" dirty="0" err="1" smtClean="0">
                <a:solidFill>
                  <a:srgbClr val="003300"/>
                </a:solidFill>
              </a:rPr>
              <a:t>BeBook</a:t>
            </a:r>
            <a:r>
              <a:rPr lang="it-IT" sz="2400" b="1" i="1" dirty="0">
                <a:solidFill>
                  <a:srgbClr val="003300"/>
                </a:solidFill>
              </a:rPr>
              <a:t>, </a:t>
            </a:r>
            <a:r>
              <a:rPr lang="it-IT" sz="2400" b="1" i="1" dirty="0" smtClean="0">
                <a:solidFill>
                  <a:srgbClr val="003300"/>
                </a:solidFill>
              </a:rPr>
              <a:t>Cooler</a:t>
            </a:r>
            <a:r>
              <a:rPr lang="it-IT" sz="2400" b="1" i="1" dirty="0">
                <a:solidFill>
                  <a:srgbClr val="003300"/>
                </a:solidFill>
              </a:rPr>
              <a:t>, </a:t>
            </a:r>
            <a:r>
              <a:rPr lang="it-IT" sz="2400" b="1" i="1" dirty="0" err="1" smtClean="0">
                <a:solidFill>
                  <a:srgbClr val="003300"/>
                </a:solidFill>
              </a:rPr>
              <a:t>Cybook</a:t>
            </a:r>
            <a:r>
              <a:rPr lang="it-IT" sz="2400" b="1" i="1" dirty="0">
                <a:solidFill>
                  <a:srgbClr val="003300"/>
                </a:solidFill>
              </a:rPr>
              <a:t>, </a:t>
            </a:r>
            <a:r>
              <a:rPr lang="it-IT" sz="2400" b="1" i="1" dirty="0" err="1" smtClean="0">
                <a:solidFill>
                  <a:srgbClr val="003300"/>
                </a:solidFill>
              </a:rPr>
              <a:t>eReader</a:t>
            </a:r>
            <a:r>
              <a:rPr lang="it-IT" sz="2400" b="1" i="1" dirty="0">
                <a:solidFill>
                  <a:srgbClr val="003300"/>
                </a:solidFill>
              </a:rPr>
              <a:t> Alex, </a:t>
            </a:r>
            <a:r>
              <a:rPr lang="it-IT" sz="2400" b="1" i="1" dirty="0" err="1" smtClean="0">
                <a:solidFill>
                  <a:srgbClr val="003300"/>
                </a:solidFill>
              </a:rPr>
              <a:t>Kobo</a:t>
            </a:r>
            <a:r>
              <a:rPr lang="it-IT" sz="2400" b="1" i="1" dirty="0">
                <a:solidFill>
                  <a:srgbClr val="003300"/>
                </a:solidFill>
              </a:rPr>
              <a:t> </a:t>
            </a:r>
            <a:r>
              <a:rPr lang="it-IT" sz="2400" b="1" i="1" dirty="0" err="1">
                <a:solidFill>
                  <a:srgbClr val="003300"/>
                </a:solidFill>
              </a:rPr>
              <a:t>eReader</a:t>
            </a:r>
            <a:r>
              <a:rPr lang="it-IT" sz="2400" b="1" i="1" dirty="0">
                <a:solidFill>
                  <a:srgbClr val="003300"/>
                </a:solidFill>
              </a:rPr>
              <a:t>, </a:t>
            </a:r>
            <a:r>
              <a:rPr lang="it-IT" sz="2400" b="1" i="1" dirty="0" err="1" smtClean="0">
                <a:solidFill>
                  <a:srgbClr val="003300"/>
                </a:solidFill>
              </a:rPr>
              <a:t>eBook</a:t>
            </a:r>
            <a:r>
              <a:rPr lang="it-IT" sz="2400" b="1" i="1" dirty="0">
                <a:solidFill>
                  <a:srgbClr val="003300"/>
                </a:solidFill>
              </a:rPr>
              <a:t> </a:t>
            </a:r>
            <a:r>
              <a:rPr lang="it-IT" sz="2400" b="1" i="1" dirty="0" err="1">
                <a:solidFill>
                  <a:srgbClr val="003300"/>
                </a:solidFill>
              </a:rPr>
              <a:t>Elonex</a:t>
            </a:r>
            <a:r>
              <a:rPr lang="it-IT" sz="2400" b="1" i="1" dirty="0">
                <a:solidFill>
                  <a:srgbClr val="003300"/>
                </a:solidFill>
              </a:rPr>
              <a:t>, </a:t>
            </a:r>
            <a:r>
              <a:rPr lang="it-IT" sz="2400" b="1" i="1" dirty="0" err="1" smtClean="0">
                <a:solidFill>
                  <a:srgbClr val="003300"/>
                </a:solidFill>
              </a:rPr>
              <a:t>eSlick</a:t>
            </a:r>
            <a:r>
              <a:rPr lang="it-IT" sz="2400" b="1" i="1" dirty="0">
                <a:solidFill>
                  <a:srgbClr val="003300"/>
                </a:solidFill>
              </a:rPr>
              <a:t>, </a:t>
            </a:r>
            <a:r>
              <a:rPr lang="it-IT" sz="2400" b="1" i="1" dirty="0" err="1" smtClean="0">
                <a:solidFill>
                  <a:srgbClr val="003300"/>
                </a:solidFill>
              </a:rPr>
              <a:t>eClicto</a:t>
            </a:r>
            <a:r>
              <a:rPr lang="it-IT" sz="2400" b="1" i="1" dirty="0">
                <a:solidFill>
                  <a:srgbClr val="003300"/>
                </a:solidFill>
              </a:rPr>
              <a:t> , </a:t>
            </a:r>
            <a:r>
              <a:rPr lang="it-IT" sz="2400" b="1" i="1" dirty="0" err="1" smtClean="0">
                <a:solidFill>
                  <a:srgbClr val="003300"/>
                </a:solidFill>
              </a:rPr>
              <a:t>HanlineReader</a:t>
            </a:r>
            <a:r>
              <a:rPr lang="it-IT" sz="2400" b="1" i="1" dirty="0">
                <a:solidFill>
                  <a:srgbClr val="003300"/>
                </a:solidFill>
              </a:rPr>
              <a:t>, </a:t>
            </a:r>
            <a:r>
              <a:rPr lang="it-IT" sz="2400" b="1" i="1" dirty="0" smtClean="0">
                <a:solidFill>
                  <a:srgbClr val="003300"/>
                </a:solidFill>
              </a:rPr>
              <a:t>QUE</a:t>
            </a:r>
            <a:r>
              <a:rPr lang="it-IT" sz="2400" b="1" i="1" dirty="0">
                <a:solidFill>
                  <a:srgbClr val="003300"/>
                </a:solidFill>
              </a:rPr>
              <a:t> </a:t>
            </a:r>
            <a:r>
              <a:rPr lang="it-IT" sz="2400" b="1" i="1" dirty="0" err="1">
                <a:solidFill>
                  <a:srgbClr val="003300"/>
                </a:solidFill>
              </a:rPr>
              <a:t>proReader</a:t>
            </a:r>
            <a:r>
              <a:rPr lang="it-IT" sz="2400" b="1" i="1" dirty="0">
                <a:solidFill>
                  <a:srgbClr val="003300"/>
                </a:solidFill>
              </a:rPr>
              <a:t>,  </a:t>
            </a:r>
            <a:r>
              <a:rPr lang="it-IT" sz="2400" b="1" i="1" dirty="0" err="1">
                <a:solidFill>
                  <a:srgbClr val="003300"/>
                </a:solidFill>
              </a:rPr>
              <a:t>Papyre</a:t>
            </a:r>
            <a:r>
              <a:rPr lang="it-IT" sz="2400" b="1" i="1" dirty="0">
                <a:solidFill>
                  <a:srgbClr val="003300"/>
                </a:solidFill>
              </a:rPr>
              <a:t>,  </a:t>
            </a:r>
            <a:r>
              <a:rPr lang="it-IT" sz="2400" b="1" i="1" dirty="0" err="1" smtClean="0">
                <a:solidFill>
                  <a:srgbClr val="003300"/>
                </a:solidFill>
              </a:rPr>
              <a:t>Leqtor</a:t>
            </a:r>
            <a:r>
              <a:rPr lang="it-IT" sz="2400" b="1" i="1" dirty="0" smtClean="0">
                <a:solidFill>
                  <a:srgbClr val="003300"/>
                </a:solidFill>
              </a:rPr>
              <a:t> e altri</a:t>
            </a:r>
            <a:endParaRPr lang="it-IT" sz="2400" b="1" i="1" dirty="0">
              <a:solidFill>
                <a:srgbClr val="003300"/>
              </a:solidFill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1755117" y="1005934"/>
            <a:ext cx="7452320" cy="316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" y="459201"/>
            <a:ext cx="2896972" cy="10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058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691680" y="994661"/>
            <a:ext cx="7452320" cy="316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4" y="606315"/>
            <a:ext cx="2896972" cy="10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915816" y="2160915"/>
            <a:ext cx="28748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err="1" smtClean="0">
                <a:solidFill>
                  <a:srgbClr val="C00000"/>
                </a:solidFill>
              </a:rPr>
              <a:t>Immersive</a:t>
            </a:r>
            <a:r>
              <a:rPr lang="it-IT" sz="4000" b="1" dirty="0" smtClean="0">
                <a:solidFill>
                  <a:srgbClr val="C00000"/>
                </a:solidFill>
              </a:rPr>
              <a:t> Mode</a:t>
            </a:r>
            <a:endParaRPr lang="it-IT" sz="4000" dirty="0">
              <a:solidFill>
                <a:srgbClr val="C0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48667" y="4005064"/>
            <a:ext cx="842493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Le pagine vengono salvate i forma pura, senza link, immagini, barre di navigazione.</a:t>
            </a:r>
          </a:p>
          <a:p>
            <a:r>
              <a:rPr lang="it-IT" dirty="0" smtClean="0">
                <a:solidFill>
                  <a:schemeClr val="accent2">
                    <a:lumMod val="50000"/>
                  </a:schemeClr>
                </a:solidFill>
              </a:rPr>
              <a:t>Non salva un sito, salva un articolo.</a:t>
            </a:r>
            <a:endParaRPr lang="it-IT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60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48820"/>
            <a:ext cx="8388424" cy="4554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3257474" y="4365104"/>
            <a:ext cx="5544616" cy="181588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Per utilizzare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dot EPUB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, trascina </a:t>
            </a: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in logo sulla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 barra dei segnalibri del </a:t>
            </a: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Browser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. Poi </a:t>
            </a: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visita una 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pagina </a:t>
            </a: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web, un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 articolo e </a:t>
            </a:r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premi</a:t>
            </a:r>
            <a:r>
              <a:rPr lang="it-IT" sz="2800" b="1" dirty="0">
                <a:solidFill>
                  <a:schemeClr val="accent2">
                    <a:lumMod val="50000"/>
                  </a:schemeClr>
                </a:solidFill>
              </a:rPr>
              <a:t> il segnalibro.</a:t>
            </a:r>
          </a:p>
        </p:txBody>
      </p:sp>
      <p:sp>
        <p:nvSpPr>
          <p:cNvPr id="3" name="Rettangolo 2"/>
          <p:cNvSpPr/>
          <p:nvPr/>
        </p:nvSpPr>
        <p:spPr>
          <a:xfrm>
            <a:off x="0" y="166172"/>
            <a:ext cx="903649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Per inserire l’estensione </a:t>
            </a:r>
          </a:p>
          <a:p>
            <a:pPr algn="ctr"/>
            <a:r>
              <a:rPr lang="it-IT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nel Browser</a:t>
            </a:r>
            <a:endParaRPr lang="it-IT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5131304" y="3345051"/>
            <a:ext cx="2040359" cy="52322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chemeClr val="accent2">
                    <a:lumMod val="50000"/>
                  </a:schemeClr>
                </a:solidFill>
              </a:rPr>
              <a:t>Collegati a </a:t>
            </a:r>
            <a:endParaRPr lang="it-IT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4518248" y="3841884"/>
            <a:ext cx="3266472" cy="523220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it-IT" sz="2800" dirty="0" smtClean="0">
                <a:solidFill>
                  <a:schemeClr val="bg1"/>
                </a:solidFill>
                <a:hlinkClick r:id="rId3"/>
              </a:rPr>
              <a:t>http://dotepub.com/</a:t>
            </a:r>
            <a:endParaRPr lang="it-IT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52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1703441" y="721439"/>
            <a:ext cx="7452320" cy="316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093"/>
            <a:ext cx="2896972" cy="10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395536" y="2420888"/>
            <a:ext cx="81369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Convert any webpage into an e-book</a:t>
            </a:r>
            <a:endParaRPr lang="it-IT" dirty="0"/>
          </a:p>
          <a:p>
            <a:r>
              <a:rPr lang="it-IT" u="sng" dirty="0">
                <a:hlinkClick r:id="rId3"/>
              </a:rPr>
              <a:t>http://dotepub.com</a:t>
            </a:r>
            <a:r>
              <a:rPr lang="it-IT" u="sng" dirty="0" smtClean="0">
                <a:hlinkClick r:id="rId3"/>
              </a:rPr>
              <a:t>/</a:t>
            </a:r>
            <a:endParaRPr lang="it-IT" u="sng" dirty="0" smtClean="0"/>
          </a:p>
          <a:p>
            <a:endParaRPr lang="it-IT" dirty="0" smtClean="0"/>
          </a:p>
          <a:p>
            <a:r>
              <a:rPr lang="it-IT" b="1" dirty="0" smtClean="0"/>
              <a:t>Video correlati</a:t>
            </a:r>
            <a:endParaRPr lang="it-IT" b="1" dirty="0"/>
          </a:p>
          <a:p>
            <a:r>
              <a:rPr lang="it-IT" u="sng" dirty="0">
                <a:hlinkClick r:id="rId4"/>
              </a:rPr>
              <a:t>https://chrome.google.com/webstore/detail/okpfiebkkmjcnodegbbbiellepfhoglm</a:t>
            </a:r>
            <a:endParaRPr lang="it-IT" dirty="0"/>
          </a:p>
          <a:p>
            <a:r>
              <a:rPr lang="it-IT" dirty="0"/>
              <a:t> </a:t>
            </a:r>
          </a:p>
          <a:p>
            <a:r>
              <a:rPr lang="it-IT" u="sng" dirty="0">
                <a:hlinkClick r:id="rId5"/>
              </a:rPr>
              <a:t>http://www.youtube.com/watch?feature=player_embedded&amp;v=ZKP4J36iALw#!</a:t>
            </a:r>
            <a:endParaRPr lang="it-IT" dirty="0"/>
          </a:p>
          <a:p>
            <a:r>
              <a:rPr lang="en-US" b="1" dirty="0"/>
              <a:t>Installing and using the </a:t>
            </a:r>
            <a:r>
              <a:rPr lang="en-US" b="1" dirty="0" err="1"/>
              <a:t>dotEPUB</a:t>
            </a:r>
            <a:r>
              <a:rPr lang="en-US" b="1" dirty="0"/>
              <a:t> Chrome extension with Amazon Kindle</a:t>
            </a:r>
            <a:endParaRPr lang="it-IT" dirty="0"/>
          </a:p>
          <a:p>
            <a:r>
              <a:rPr lang="en-US" dirty="0"/>
              <a:t> </a:t>
            </a:r>
            <a:endParaRPr lang="it-IT" dirty="0"/>
          </a:p>
          <a:p>
            <a:r>
              <a:rPr lang="en-US" u="sng" dirty="0">
                <a:hlinkClick r:id="rId6"/>
              </a:rPr>
              <a:t>http://www.youtube.com/watch?v=nReMIqjEnok</a:t>
            </a:r>
            <a:endParaRPr lang="it-IT" dirty="0"/>
          </a:p>
          <a:p>
            <a:r>
              <a:rPr lang="en-US" b="1" dirty="0"/>
              <a:t>Installing and using the </a:t>
            </a:r>
            <a:r>
              <a:rPr lang="en-US" b="1" dirty="0" err="1"/>
              <a:t>dotEPUB</a:t>
            </a:r>
            <a:r>
              <a:rPr lang="en-US" b="1" dirty="0"/>
              <a:t> </a:t>
            </a:r>
            <a:r>
              <a:rPr lang="en-US" b="1" dirty="0" err="1"/>
              <a:t>bookmarklet</a:t>
            </a:r>
            <a:r>
              <a:rPr lang="en-US" b="1" dirty="0"/>
              <a:t> with Amazon Kindle</a:t>
            </a:r>
            <a:endParaRPr lang="it-IT" b="1" dirty="0"/>
          </a:p>
          <a:p>
            <a:r>
              <a:rPr lang="en-US" dirty="0"/>
              <a:t> </a:t>
            </a:r>
            <a:endParaRPr lang="it-IT" dirty="0"/>
          </a:p>
          <a:p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3419872" y="1311436"/>
            <a:ext cx="15302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links</a:t>
            </a:r>
            <a:endParaRPr lang="it-IT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6425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684821" y="697879"/>
            <a:ext cx="7452320" cy="3167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7971"/>
            <a:ext cx="2896972" cy="1093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39552" y="1700808"/>
            <a:ext cx="813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hlinkClick r:id="rId3"/>
              </a:rPr>
              <a:t>http://www.geekissimo.com/2011/12/25/dotepub-convertire-pagine-web-formato-epub</a:t>
            </a:r>
            <a:r>
              <a:rPr lang="it-IT" u="sng" dirty="0" smtClean="0">
                <a:hlinkClick r:id="rId3"/>
              </a:rPr>
              <a:t>/</a:t>
            </a:r>
            <a:endParaRPr lang="it-IT" u="sng" dirty="0" smtClean="0"/>
          </a:p>
          <a:p>
            <a:endParaRPr lang="it-IT" dirty="0"/>
          </a:p>
          <a:p>
            <a:r>
              <a:rPr lang="it-IT" u="sng" dirty="0">
                <a:hlinkClick r:id="rId4"/>
              </a:rPr>
              <a:t>http://www.sparkblog.org/convertire-pagine-web-in-epub-dotepub</a:t>
            </a:r>
            <a:r>
              <a:rPr lang="it-IT" u="sng" dirty="0" smtClean="0">
                <a:hlinkClick r:id="rId4"/>
              </a:rPr>
              <a:t>/</a:t>
            </a:r>
            <a:endParaRPr lang="it-IT" u="sng" dirty="0" smtClean="0"/>
          </a:p>
          <a:p>
            <a:endParaRPr lang="it-IT" dirty="0"/>
          </a:p>
          <a:p>
            <a:r>
              <a:rPr lang="it-IT" u="sng" dirty="0">
                <a:hlinkClick r:id="rId5"/>
              </a:rPr>
              <a:t>http://www.cellularmagazine.it/blog/16080/dotepub-trasformare-pagine-web-in-file-epub-o-mobi</a:t>
            </a:r>
            <a:r>
              <a:rPr lang="it-IT" u="sng" dirty="0" smtClean="0">
                <a:hlinkClick r:id="rId5"/>
              </a:rPr>
              <a:t>/</a:t>
            </a:r>
            <a:endParaRPr lang="it-IT" u="sng" dirty="0" smtClean="0"/>
          </a:p>
          <a:p>
            <a:endParaRPr lang="it-IT" dirty="0"/>
          </a:p>
          <a:p>
            <a:r>
              <a:rPr lang="it-IT" u="sng" dirty="0">
                <a:hlinkClick r:id="rId6"/>
              </a:rPr>
              <a:t>http://www.ghacks.net/2011/12/26/dotepub-google-chrome-extension</a:t>
            </a:r>
            <a:r>
              <a:rPr lang="it-IT" u="sng" dirty="0" smtClean="0">
                <a:hlinkClick r:id="rId6"/>
              </a:rPr>
              <a:t>/</a:t>
            </a:r>
            <a:endParaRPr lang="it-IT" u="sng" dirty="0" smtClean="0"/>
          </a:p>
          <a:p>
            <a:endParaRPr lang="it-IT" u="sng" dirty="0"/>
          </a:p>
          <a:p>
            <a:r>
              <a:rPr lang="it-IT" u="sng" dirty="0" smtClean="0"/>
              <a:t>Ottimo tutorial</a:t>
            </a:r>
          </a:p>
          <a:p>
            <a:r>
              <a:rPr lang="it-IT" dirty="0" smtClean="0">
                <a:hlinkClick r:id="rId7"/>
              </a:rPr>
              <a:t>http://www.youtube.com/watch?v=KnNWt51cOVQ&amp;feature=player_embedded</a:t>
            </a:r>
            <a:r>
              <a:rPr lang="it-IT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996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1.46558.0"/>
</version>
</file>

<file path=customXml/itemProps1.xml><?xml version="1.0" encoding="utf-8"?>
<ds:datastoreItem xmlns:ds="http://schemas.openxmlformats.org/officeDocument/2006/customXml" ds:itemID="{17326120-1DCB-4DF0-A513-26D1506C8153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161</Words>
  <Application>Microsoft Office PowerPoint</Application>
  <PresentationFormat>Presentazione su schermo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Laura Antichi</dc:creator>
  <cp:lastModifiedBy>Laura Antichi</cp:lastModifiedBy>
  <cp:revision>6</cp:revision>
  <dcterms:created xsi:type="dcterms:W3CDTF">2012-02-16T19:16:27Z</dcterms:created>
  <dcterms:modified xsi:type="dcterms:W3CDTF">2012-02-18T22:00:53Z</dcterms:modified>
</cp:coreProperties>
</file>