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58" r:id="rId4"/>
    <p:sldId id="261" r:id="rId5"/>
    <p:sldId id="259" r:id="rId6"/>
    <p:sldId id="262" r:id="rId7"/>
    <p:sldId id="263" r:id="rId8"/>
    <p:sldId id="267" r:id="rId9"/>
    <p:sldId id="264" r:id="rId10"/>
    <p:sldId id="265" r:id="rId11"/>
    <p:sldId id="268" r:id="rId12"/>
    <p:sldId id="271" r:id="rId13"/>
    <p:sldId id="272" r:id="rId14"/>
    <p:sldId id="275" r:id="rId15"/>
    <p:sldId id="273" r:id="rId16"/>
    <p:sldId id="277" r:id="rId17"/>
    <p:sldId id="276" r:id="rId18"/>
    <p:sldId id="274" r:id="rId19"/>
    <p:sldId id="279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87" r:id="rId28"/>
  </p:sldIdLst>
  <p:sldSz cx="9144000" cy="6858000" type="screen4x3"/>
  <p:notesSz cx="6858000" cy="9144000"/>
  <p:custDataLst>
    <p:custData r:id="rId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3063A6-DDDE-4680-8760-93DDAF291867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32D5144E-3EAD-4A83-987F-A29F250FDB7B}">
      <dgm:prSet phldrT="[Testo]"/>
      <dgm:spPr/>
      <dgm:t>
        <a:bodyPr/>
        <a:lstStyle/>
        <a:p>
          <a:r>
            <a:rPr lang="it-IT" b="1" dirty="0" smtClean="0">
              <a:solidFill>
                <a:schemeClr val="accent2">
                  <a:lumMod val="50000"/>
                </a:schemeClr>
              </a:solidFill>
            </a:rPr>
            <a:t>OPS</a:t>
          </a:r>
          <a:endParaRPr lang="it-IT" b="1" dirty="0">
            <a:solidFill>
              <a:schemeClr val="accent2">
                <a:lumMod val="50000"/>
              </a:schemeClr>
            </a:solidFill>
          </a:endParaRPr>
        </a:p>
      </dgm:t>
    </dgm:pt>
    <dgm:pt modelId="{16AE92F2-A9D2-48DE-8346-162FFB72C779}" type="parTrans" cxnId="{C68781EA-BE0A-412F-87E5-9BD078E11669}">
      <dgm:prSet/>
      <dgm:spPr/>
      <dgm:t>
        <a:bodyPr/>
        <a:lstStyle/>
        <a:p>
          <a:endParaRPr lang="it-IT"/>
        </a:p>
      </dgm:t>
    </dgm:pt>
    <dgm:pt modelId="{2A9826F4-10DD-4448-B698-D2862DC82EC0}" type="sibTrans" cxnId="{C68781EA-BE0A-412F-87E5-9BD078E11669}">
      <dgm:prSet/>
      <dgm:spPr/>
      <dgm:t>
        <a:bodyPr/>
        <a:lstStyle/>
        <a:p>
          <a:endParaRPr lang="it-IT"/>
        </a:p>
      </dgm:t>
    </dgm:pt>
    <dgm:pt modelId="{ECC4CEC9-D04D-4281-9FC5-1A88B597E863}">
      <dgm:prSet phldrT="[Testo]"/>
      <dgm:spPr/>
      <dgm:t>
        <a:bodyPr/>
        <a:lstStyle/>
        <a:p>
          <a:r>
            <a:rPr lang="it-IT" b="1" dirty="0" smtClean="0">
              <a:solidFill>
                <a:schemeClr val="accent3">
                  <a:lumMod val="50000"/>
                </a:schemeClr>
              </a:solidFill>
            </a:rPr>
            <a:t>OPF</a:t>
          </a:r>
          <a:r>
            <a:rPr lang="it-IT" dirty="0" smtClean="0"/>
            <a:t> </a:t>
          </a:r>
          <a:endParaRPr lang="it-IT" dirty="0"/>
        </a:p>
      </dgm:t>
    </dgm:pt>
    <dgm:pt modelId="{AA88153C-99B0-4A0F-A631-E48BD6AE7812}" type="parTrans" cxnId="{B0119AE1-7BCC-4903-B610-792B08C67815}">
      <dgm:prSet/>
      <dgm:spPr/>
      <dgm:t>
        <a:bodyPr/>
        <a:lstStyle/>
        <a:p>
          <a:endParaRPr lang="it-IT"/>
        </a:p>
      </dgm:t>
    </dgm:pt>
    <dgm:pt modelId="{F30B604F-07E8-4DE7-835D-E2E1BA2ABAA6}" type="sibTrans" cxnId="{B0119AE1-7BCC-4903-B610-792B08C67815}">
      <dgm:prSet/>
      <dgm:spPr/>
      <dgm:t>
        <a:bodyPr/>
        <a:lstStyle/>
        <a:p>
          <a:endParaRPr lang="it-IT"/>
        </a:p>
      </dgm:t>
    </dgm:pt>
    <dgm:pt modelId="{3702357C-D6F2-4E8F-BAC4-12C77D019E90}">
      <dgm:prSet phldrT="[Testo]"/>
      <dgm:spPr/>
      <dgm:t>
        <a:bodyPr/>
        <a:lstStyle/>
        <a:p>
          <a:r>
            <a:rPr lang="it-IT" b="1" dirty="0" smtClean="0">
              <a:solidFill>
                <a:srgbClr val="7030A0"/>
              </a:solidFill>
            </a:rPr>
            <a:t>OCF</a:t>
          </a:r>
          <a:endParaRPr lang="it-IT" b="1" dirty="0">
            <a:solidFill>
              <a:srgbClr val="7030A0"/>
            </a:solidFill>
          </a:endParaRPr>
        </a:p>
      </dgm:t>
    </dgm:pt>
    <dgm:pt modelId="{69C13E48-10AB-4ECD-B919-2987B6C3AB0C}" type="parTrans" cxnId="{934EA778-19C2-4393-95D0-87A5757B11F2}">
      <dgm:prSet/>
      <dgm:spPr/>
      <dgm:t>
        <a:bodyPr/>
        <a:lstStyle/>
        <a:p>
          <a:endParaRPr lang="it-IT"/>
        </a:p>
      </dgm:t>
    </dgm:pt>
    <dgm:pt modelId="{9CAD3314-0D43-410B-98BF-60C4DEA97493}" type="sibTrans" cxnId="{934EA778-19C2-4393-95D0-87A5757B11F2}">
      <dgm:prSet/>
      <dgm:spPr/>
      <dgm:t>
        <a:bodyPr/>
        <a:lstStyle/>
        <a:p>
          <a:endParaRPr lang="it-IT"/>
        </a:p>
      </dgm:t>
    </dgm:pt>
    <dgm:pt modelId="{F5B79844-4C10-4C79-BC8A-9F4497A8B479}" type="pres">
      <dgm:prSet presAssocID="{A53063A6-DDDE-4680-8760-93DDAF29186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9B747E33-F96C-42C3-82CE-05C3BDB2C5D1}" type="pres">
      <dgm:prSet presAssocID="{32D5144E-3EAD-4A83-987F-A29F250FDB7B}" presName="Accent1" presStyleCnt="0"/>
      <dgm:spPr/>
    </dgm:pt>
    <dgm:pt modelId="{C42E2BBF-312B-4332-B479-B46785D3ADC6}" type="pres">
      <dgm:prSet presAssocID="{32D5144E-3EAD-4A83-987F-A29F250FDB7B}" presName="Accent" presStyleLbl="node1" presStyleIdx="0" presStyleCnt="3"/>
      <dgm:spPr/>
    </dgm:pt>
    <dgm:pt modelId="{C3F95E12-13F0-45E8-83E1-E8CD39D5DE33}" type="pres">
      <dgm:prSet presAssocID="{32D5144E-3EAD-4A83-987F-A29F250FDB7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A7EA79-A84E-4FDD-9DC7-D75D657E238D}" type="pres">
      <dgm:prSet presAssocID="{ECC4CEC9-D04D-4281-9FC5-1A88B597E863}" presName="Accent2" presStyleCnt="0"/>
      <dgm:spPr/>
    </dgm:pt>
    <dgm:pt modelId="{58BF6746-8E89-408F-8245-D5028419A569}" type="pres">
      <dgm:prSet presAssocID="{ECC4CEC9-D04D-4281-9FC5-1A88B597E863}" presName="Accent" presStyleLbl="node1" presStyleIdx="1" presStyleCnt="3"/>
      <dgm:spPr/>
    </dgm:pt>
    <dgm:pt modelId="{11A1D924-59B6-497E-9743-CE60FDF53C7E}" type="pres">
      <dgm:prSet presAssocID="{ECC4CEC9-D04D-4281-9FC5-1A88B597E863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548B0A-2AA3-40E5-AB9C-323E456B640F}" type="pres">
      <dgm:prSet presAssocID="{3702357C-D6F2-4E8F-BAC4-12C77D019E90}" presName="Accent3" presStyleCnt="0"/>
      <dgm:spPr/>
    </dgm:pt>
    <dgm:pt modelId="{036D9E18-849F-4D98-B8EA-4546C726090E}" type="pres">
      <dgm:prSet presAssocID="{3702357C-D6F2-4E8F-BAC4-12C77D019E90}" presName="Accent" presStyleLbl="node1" presStyleIdx="2" presStyleCnt="3"/>
      <dgm:spPr/>
    </dgm:pt>
    <dgm:pt modelId="{8D7832A1-E0EC-4BEE-87E9-F6C579E822DA}" type="pres">
      <dgm:prSet presAssocID="{3702357C-D6F2-4E8F-BAC4-12C77D019E90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0119AE1-7BCC-4903-B610-792B08C67815}" srcId="{A53063A6-DDDE-4680-8760-93DDAF291867}" destId="{ECC4CEC9-D04D-4281-9FC5-1A88B597E863}" srcOrd="1" destOrd="0" parTransId="{AA88153C-99B0-4A0F-A631-E48BD6AE7812}" sibTransId="{F30B604F-07E8-4DE7-835D-E2E1BA2ABAA6}"/>
    <dgm:cxn modelId="{B3475E75-6E42-4ABC-A97A-910A78344F34}" type="presOf" srcId="{3702357C-D6F2-4E8F-BAC4-12C77D019E90}" destId="{8D7832A1-E0EC-4BEE-87E9-F6C579E822DA}" srcOrd="0" destOrd="0" presId="urn:microsoft.com/office/officeart/2009/layout/CircleArrowProcess"/>
    <dgm:cxn modelId="{C68781EA-BE0A-412F-87E5-9BD078E11669}" srcId="{A53063A6-DDDE-4680-8760-93DDAF291867}" destId="{32D5144E-3EAD-4A83-987F-A29F250FDB7B}" srcOrd="0" destOrd="0" parTransId="{16AE92F2-A9D2-48DE-8346-162FFB72C779}" sibTransId="{2A9826F4-10DD-4448-B698-D2862DC82EC0}"/>
    <dgm:cxn modelId="{194D9709-B51E-49FA-B58D-F829E2F99083}" type="presOf" srcId="{A53063A6-DDDE-4680-8760-93DDAF291867}" destId="{F5B79844-4C10-4C79-BC8A-9F4497A8B479}" srcOrd="0" destOrd="0" presId="urn:microsoft.com/office/officeart/2009/layout/CircleArrowProcess"/>
    <dgm:cxn modelId="{ABC1DE37-21B0-43B8-9D86-2CCA817FAC7C}" type="presOf" srcId="{ECC4CEC9-D04D-4281-9FC5-1A88B597E863}" destId="{11A1D924-59B6-497E-9743-CE60FDF53C7E}" srcOrd="0" destOrd="0" presId="urn:microsoft.com/office/officeart/2009/layout/CircleArrowProcess"/>
    <dgm:cxn modelId="{B160E294-8C35-4B83-A313-24653E54633C}" type="presOf" srcId="{32D5144E-3EAD-4A83-987F-A29F250FDB7B}" destId="{C3F95E12-13F0-45E8-83E1-E8CD39D5DE33}" srcOrd="0" destOrd="0" presId="urn:microsoft.com/office/officeart/2009/layout/CircleArrowProcess"/>
    <dgm:cxn modelId="{934EA778-19C2-4393-95D0-87A5757B11F2}" srcId="{A53063A6-DDDE-4680-8760-93DDAF291867}" destId="{3702357C-D6F2-4E8F-BAC4-12C77D019E90}" srcOrd="2" destOrd="0" parTransId="{69C13E48-10AB-4ECD-B919-2987B6C3AB0C}" sibTransId="{9CAD3314-0D43-410B-98BF-60C4DEA97493}"/>
    <dgm:cxn modelId="{B7013285-3338-4E24-82DF-E1E6AF000B2A}" type="presParOf" srcId="{F5B79844-4C10-4C79-BC8A-9F4497A8B479}" destId="{9B747E33-F96C-42C3-82CE-05C3BDB2C5D1}" srcOrd="0" destOrd="0" presId="urn:microsoft.com/office/officeart/2009/layout/CircleArrowProcess"/>
    <dgm:cxn modelId="{E33A237D-466D-4E08-AE86-23AEB4B422E8}" type="presParOf" srcId="{9B747E33-F96C-42C3-82CE-05C3BDB2C5D1}" destId="{C42E2BBF-312B-4332-B479-B46785D3ADC6}" srcOrd="0" destOrd="0" presId="urn:microsoft.com/office/officeart/2009/layout/CircleArrowProcess"/>
    <dgm:cxn modelId="{CA1E5C41-3FC0-41AC-8F9F-AF90EA231FD5}" type="presParOf" srcId="{F5B79844-4C10-4C79-BC8A-9F4497A8B479}" destId="{C3F95E12-13F0-45E8-83E1-E8CD39D5DE33}" srcOrd="1" destOrd="0" presId="urn:microsoft.com/office/officeart/2009/layout/CircleArrowProcess"/>
    <dgm:cxn modelId="{22C43BCD-518A-4A70-888F-F82F4D49F9FD}" type="presParOf" srcId="{F5B79844-4C10-4C79-BC8A-9F4497A8B479}" destId="{0FA7EA79-A84E-4FDD-9DC7-D75D657E238D}" srcOrd="2" destOrd="0" presId="urn:microsoft.com/office/officeart/2009/layout/CircleArrowProcess"/>
    <dgm:cxn modelId="{8ECA014A-49D8-4260-A9D6-FEA439081C19}" type="presParOf" srcId="{0FA7EA79-A84E-4FDD-9DC7-D75D657E238D}" destId="{58BF6746-8E89-408F-8245-D5028419A569}" srcOrd="0" destOrd="0" presId="urn:microsoft.com/office/officeart/2009/layout/CircleArrowProcess"/>
    <dgm:cxn modelId="{2A1132FA-F329-448A-B2C4-39CD47CFBB7A}" type="presParOf" srcId="{F5B79844-4C10-4C79-BC8A-9F4497A8B479}" destId="{11A1D924-59B6-497E-9743-CE60FDF53C7E}" srcOrd="3" destOrd="0" presId="urn:microsoft.com/office/officeart/2009/layout/CircleArrowProcess"/>
    <dgm:cxn modelId="{89C88D6A-D681-424F-83BF-79206E5E6C7F}" type="presParOf" srcId="{F5B79844-4C10-4C79-BC8A-9F4497A8B479}" destId="{E1548B0A-2AA3-40E5-AB9C-323E456B640F}" srcOrd="4" destOrd="0" presId="urn:microsoft.com/office/officeart/2009/layout/CircleArrowProcess"/>
    <dgm:cxn modelId="{7C6D0319-A984-4587-8BA1-CB48C348F559}" type="presParOf" srcId="{E1548B0A-2AA3-40E5-AB9C-323E456B640F}" destId="{036D9E18-849F-4D98-B8EA-4546C726090E}" srcOrd="0" destOrd="0" presId="urn:microsoft.com/office/officeart/2009/layout/CircleArrowProcess"/>
    <dgm:cxn modelId="{338D0F84-EEFE-489C-B357-AB9371E0D44F}" type="presParOf" srcId="{F5B79844-4C10-4C79-BC8A-9F4497A8B479}" destId="{8D7832A1-E0EC-4BEE-87E9-F6C579E822D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E2BBF-312B-4332-B479-B46785D3ADC6}">
      <dsp:nvSpPr>
        <dsp:cNvPr id="0" name=""/>
        <dsp:cNvSpPr/>
      </dsp:nvSpPr>
      <dsp:spPr>
        <a:xfrm>
          <a:off x="2341595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95E12-13F0-45E8-83E1-E8CD39D5DE33}">
      <dsp:nvSpPr>
        <dsp:cNvPr id="0" name=""/>
        <dsp:cNvSpPr/>
      </dsp:nvSpPr>
      <dsp:spPr>
        <a:xfrm>
          <a:off x="27739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b="1" kern="1200" dirty="0" smtClean="0">
              <a:solidFill>
                <a:schemeClr val="accent2">
                  <a:lumMod val="50000"/>
                </a:schemeClr>
              </a:solidFill>
            </a:rPr>
            <a:t>OPS</a:t>
          </a:r>
          <a:endParaRPr lang="it-IT" sz="35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773960" y="706323"/>
        <a:ext cx="1086973" cy="543356"/>
      </dsp:txXfrm>
    </dsp:sp>
    <dsp:sp modelId="{58BF6746-8E89-408F-8245-D5028419A569}">
      <dsp:nvSpPr>
        <dsp:cNvPr id="0" name=""/>
        <dsp:cNvSpPr/>
      </dsp:nvSpPr>
      <dsp:spPr>
        <a:xfrm>
          <a:off x="179829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1D924-59B6-497E-9743-CE60FDF53C7E}">
      <dsp:nvSpPr>
        <dsp:cNvPr id="0" name=""/>
        <dsp:cNvSpPr/>
      </dsp:nvSpPr>
      <dsp:spPr>
        <a:xfrm>
          <a:off x="223286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b="1" kern="1200" dirty="0" smtClean="0">
              <a:solidFill>
                <a:schemeClr val="accent3">
                  <a:lumMod val="50000"/>
                </a:schemeClr>
              </a:solidFill>
            </a:rPr>
            <a:t>OPF</a:t>
          </a:r>
          <a:r>
            <a:rPr lang="it-IT" sz="3500" kern="1200" dirty="0" smtClean="0"/>
            <a:t> </a:t>
          </a:r>
          <a:endParaRPr lang="it-IT" sz="3500" kern="1200" dirty="0"/>
        </a:p>
      </dsp:txBody>
      <dsp:txXfrm>
        <a:off x="2232861" y="1836927"/>
        <a:ext cx="1086973" cy="543356"/>
      </dsp:txXfrm>
    </dsp:sp>
    <dsp:sp modelId="{036D9E18-849F-4D98-B8EA-4546C726090E}">
      <dsp:nvSpPr>
        <dsp:cNvPr id="0" name=""/>
        <dsp:cNvSpPr/>
      </dsp:nvSpPr>
      <dsp:spPr>
        <a:xfrm>
          <a:off x="24808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7832A1-E0EC-4BEE-87E9-F6C579E822DA}">
      <dsp:nvSpPr>
        <dsp:cNvPr id="0" name=""/>
        <dsp:cNvSpPr/>
      </dsp:nvSpPr>
      <dsp:spPr>
        <a:xfrm>
          <a:off x="27765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b="1" kern="1200" dirty="0" smtClean="0">
              <a:solidFill>
                <a:srgbClr val="7030A0"/>
              </a:solidFill>
            </a:rPr>
            <a:t>OCF</a:t>
          </a:r>
          <a:endParaRPr lang="it-IT" sz="3500" b="1" kern="1200" dirty="0">
            <a:solidFill>
              <a:srgbClr val="7030A0"/>
            </a:solidFill>
          </a:endParaRPr>
        </a:p>
      </dsp:txBody>
      <dsp:txXfrm>
        <a:off x="2776532" y="2969158"/>
        <a:ext cx="1086973" cy="54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95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19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8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49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50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1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65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1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 userDrawn="1"/>
        </p:nvSpPr>
        <p:spPr>
          <a:xfrm>
            <a:off x="899592" y="6449729"/>
            <a:ext cx="6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Laura Antichi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9204"/>
            <a:ext cx="771525" cy="781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612" y="0"/>
            <a:ext cx="4333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035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88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0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07E64-10DF-4853-A016-CE7DBD7CD428}" type="datetimeFigureOut">
              <a:rPr lang="it-IT" smtClean="0"/>
              <a:t>28/02/2012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62CC1-D063-4115-AD29-235CC1210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32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t.wikipedia.org/wiki/EPub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idpf.org/epub/30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Amazon_Kindle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developerworks/xml/tutorials/x-epubtut/downloads.html" TargetMode="External"/><Relationship Id="rId2" Type="http://schemas.openxmlformats.org/officeDocument/2006/relationships/hyperlink" Target="http://www.graficicreativi.com/digital-publishing/20333-la-struttura-del-file-epub.html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pubpublishing.wordpress.com/2011/10/11/epub3-major-releas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ook-reader.it/news/guida-ai-formati-per-ebook-reader/" TargetMode="External"/><Relationship Id="rId2" Type="http://schemas.openxmlformats.org/officeDocument/2006/relationships/hyperlink" Target="http://wiki.mobileread.com/wiki/E-book_format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enerazionezero.org/blog/2011/05/10/ebook-tecnologia-e-formati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dpf.org/epub/30/spec/epub30-overview-20111011.html" TargetMode="External"/><Relationship Id="rId7" Type="http://schemas.openxmlformats.org/officeDocument/2006/relationships/hyperlink" Target="http://en.wikipedia.org/wiki/EPUB" TargetMode="External"/><Relationship Id="rId2" Type="http://schemas.openxmlformats.org/officeDocument/2006/relationships/hyperlink" Target="http://idpf.org/epub/3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pubpublishing.wordpress.com/tag/epub-3/" TargetMode="External"/><Relationship Id="rId5" Type="http://schemas.openxmlformats.org/officeDocument/2006/relationships/hyperlink" Target="http://www.biroblu.info/2011/03/epub-3-che-novita/" TargetMode="External"/><Relationship Id="rId4" Type="http://schemas.openxmlformats.org/officeDocument/2006/relationships/hyperlink" Target="http://antrodelnerd.blogspot.com/2012/02/le-novita-dello-epub-3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dpf.org/epub/30/spec/epub30-overview.html" TargetMode="External"/><Relationship Id="rId2" Type="http://schemas.openxmlformats.org/officeDocument/2006/relationships/hyperlink" Target="http://www.ebook-reader.it/news/epub-3-cosa-aspettarsi-dal-futuro-degli-ebook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radar.oreilly.com/2011/01/epub3-preview.html" TargetMode="External"/><Relationship Id="rId2" Type="http://schemas.openxmlformats.org/officeDocument/2006/relationships/hyperlink" Target="http://idpf.org/epub/30/spec/epub30-change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bm.com/developerworks/xml/tutorials/x-epubtut/downloads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taiwandigital/2011-epub-asiapacific-summit" TargetMode="External"/><Relationship Id="rId2" Type="http://schemas.openxmlformats.org/officeDocument/2006/relationships/hyperlink" Target="http://www.slideshare.net/lizadaly/epub-evolutions-towards-html5-and-css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lideshare.net/ebooklabitalia/bill-mc-coy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digitalbookworld/the-truth-about-ebooks-devices-formats-pirates-oh-my" TargetMode="External"/><Relationship Id="rId2" Type="http://schemas.openxmlformats.org/officeDocument/2006/relationships/hyperlink" Target="http://www.slideshare.net/booknetcanada/epub-boot-camp-shortcover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spertoweb.it/articolo.php?id_articolo=ebook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tuttogratix.com/tag/blocco-dmr-eboo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lgiardinodeilibri.it/ebook/_drm.php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bookrepublic.it/about/guida-lettori/ereade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bookit.org/tag/formati-eboo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ublincore.org/" TargetMode="External"/><Relationship Id="rId2" Type="http://schemas.openxmlformats.org/officeDocument/2006/relationships/hyperlink" Target="http://www.openebook.org/" TargetMode="External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dpf.org/epub/20/spec/OPS_2.0.1_draft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15491" y="-2417204"/>
            <a:ext cx="407815" cy="524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0272"/>
            <a:ext cx="3168352" cy="5632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3851920" y="1947757"/>
            <a:ext cx="4534960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Formati</a:t>
            </a:r>
          </a:p>
          <a:p>
            <a:pPr algn="ctr"/>
            <a:r>
              <a:rPr lang="it-IT" sz="8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ebook</a:t>
            </a:r>
            <a:endParaRPr lang="it-IT" sz="8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178" y="0"/>
            <a:ext cx="4333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35464" y="4032981"/>
            <a:ext cx="407815" cy="524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e 6"/>
          <p:cNvSpPr/>
          <p:nvPr/>
        </p:nvSpPr>
        <p:spPr>
          <a:xfrm>
            <a:off x="4139952" y="4941168"/>
            <a:ext cx="576064" cy="2880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6444208" y="4941168"/>
            <a:ext cx="576064" cy="28803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5292080" y="4957936"/>
            <a:ext cx="576064" cy="28803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7524328" y="4949552"/>
            <a:ext cx="576064" cy="28803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0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844824"/>
            <a:ext cx="7200800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, (</a:t>
            </a:r>
            <a:r>
              <a:rPr lang="it-IT" sz="2800" b="1" i="1" dirty="0" err="1">
                <a:solidFill>
                  <a:schemeClr val="accent2">
                    <a:lumMod val="50000"/>
                  </a:schemeClr>
                </a:solidFill>
              </a:rPr>
              <a:t>electronic</a:t>
            </a:r>
            <a:r>
              <a:rPr lang="it-IT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800" b="1" i="1" dirty="0" err="1">
                <a:solidFill>
                  <a:schemeClr val="accent2">
                    <a:lumMod val="50000"/>
                  </a:schemeClr>
                </a:solidFill>
              </a:rPr>
              <a:t>publication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it-IT" sz="2800" dirty="0"/>
              <a:t>è uno standard aperto, basato su XML. </a:t>
            </a:r>
            <a:endParaRPr lang="it-IT" sz="2800" dirty="0" smtClean="0"/>
          </a:p>
          <a:p>
            <a:endParaRPr lang="it-IT" sz="2800" dirty="0"/>
          </a:p>
          <a:p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Dal 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2007 è lo standard ufficiale dell'International Digital Publishing Forum </a:t>
            </a:r>
            <a:r>
              <a:rPr lang="it-IT" sz="2800" dirty="0"/>
              <a:t>(IDPF) - un organismo internazionale no-profit al quale collaborano università, centri di ricerca e società che lavorano in ambito sia informatico che editoriale. </a:t>
            </a:r>
          </a:p>
        </p:txBody>
      </p:sp>
      <p:sp>
        <p:nvSpPr>
          <p:cNvPr id="4" name="Ovale 3"/>
          <p:cNvSpPr/>
          <p:nvPr/>
        </p:nvSpPr>
        <p:spPr>
          <a:xfrm>
            <a:off x="162422" y="198884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179512" y="328498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68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7748" y="53752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19675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2">
                    <a:lumMod val="50000"/>
                  </a:schemeClr>
                </a:solidFill>
              </a:rPr>
              <a:t>Lo standard </a:t>
            </a:r>
            <a:r>
              <a:rPr lang="it-IT" sz="2800" i="1" dirty="0" err="1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it-IT" sz="2800" dirty="0">
                <a:solidFill>
                  <a:schemeClr val="accent2">
                    <a:lumMod val="50000"/>
                  </a:schemeClr>
                </a:solidFill>
              </a:rPr>
              <a:t> è l’aggiornamento di OEB </a:t>
            </a:r>
            <a:r>
              <a:rPr lang="it-IT" sz="2800" dirty="0"/>
              <a:t>(Open ebook) codificato da Open E-book Forum.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899087527"/>
              </p:ext>
            </p:extLst>
          </p:nvPr>
        </p:nvGraphicFramePr>
        <p:xfrm>
          <a:off x="1691680" y="217144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07504" y="2825180"/>
            <a:ext cx="2880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6">
                    <a:lumMod val="50000"/>
                  </a:schemeClr>
                </a:solidFill>
              </a:rPr>
              <a:t>Il formato .</a:t>
            </a:r>
            <a:r>
              <a:rPr lang="it-IT" sz="2800" b="1" dirty="0" err="1">
                <a:solidFill>
                  <a:schemeClr val="accent6">
                    <a:lumMod val="50000"/>
                  </a:schemeClr>
                </a:solidFill>
              </a:rPr>
              <a:t>epub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</a:rPr>
              <a:t> è uno standard e comprende tre specifiche</a:t>
            </a:r>
            <a:r>
              <a:rPr lang="it-IT" sz="28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it-IT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444208" y="2171447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(Open </a:t>
            </a:r>
            <a:r>
              <a:rPr lang="it-IT" sz="2000" b="1" dirty="0" err="1" smtClean="0">
                <a:solidFill>
                  <a:schemeClr val="accent2">
                    <a:lumMod val="75000"/>
                  </a:schemeClr>
                </a:solidFill>
              </a:rPr>
              <a:t>Publication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000" b="1" dirty="0" err="1" smtClean="0">
                <a:solidFill>
                  <a:schemeClr val="accent2">
                    <a:lumMod val="75000"/>
                  </a:schemeClr>
                </a:solidFill>
              </a:rPr>
              <a:t>Structure</a:t>
            </a:r>
            <a:r>
              <a:rPr lang="it-IT" sz="2000" b="1" dirty="0" smtClean="0">
                <a:solidFill>
                  <a:schemeClr val="accent2">
                    <a:lumMod val="75000"/>
                  </a:schemeClr>
                </a:solidFill>
              </a:rPr>
              <a:t>) per la formattazione dei contenuti</a:t>
            </a:r>
            <a:endParaRPr lang="it-IT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447606" y="3494886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(Open packaging Format) per la descrizione in XML del file .</a:t>
            </a:r>
            <a:r>
              <a:rPr lang="it-IT" sz="2000" b="1" dirty="0" err="1" smtClean="0">
                <a:solidFill>
                  <a:schemeClr val="accent3">
                    <a:lumMod val="75000"/>
                  </a:schemeClr>
                </a:solidFill>
              </a:rPr>
              <a:t>epub</a:t>
            </a:r>
            <a:endParaRPr lang="it-IT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47606" y="5006211"/>
            <a:ext cx="20848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7030A0"/>
                </a:solidFill>
              </a:rPr>
              <a:t>(</a:t>
            </a:r>
            <a:r>
              <a:rPr lang="it-IT" sz="2000" b="1" i="1" dirty="0" smtClean="0">
                <a:solidFill>
                  <a:srgbClr val="7030A0"/>
                </a:solidFill>
              </a:rPr>
              <a:t>OEBPS Container Format</a:t>
            </a:r>
            <a:r>
              <a:rPr lang="it-IT" sz="2000" b="1" dirty="0" smtClean="0">
                <a:solidFill>
                  <a:srgbClr val="7030A0"/>
                </a:solidFill>
              </a:rPr>
              <a:t>), archivio compresso, che tiene insieme tutti i file.</a:t>
            </a:r>
          </a:p>
        </p:txBody>
      </p:sp>
      <p:pic>
        <p:nvPicPr>
          <p:cNvPr id="9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7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484784"/>
            <a:ext cx="835292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accent2">
                    <a:lumMod val="50000"/>
                  </a:schemeClr>
                </a:solidFill>
              </a:rPr>
              <a:t>EPUB viene 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>considerato </a:t>
            </a:r>
            <a:r>
              <a:rPr lang="it-IT" sz="4000" b="1" dirty="0">
                <a:solidFill>
                  <a:schemeClr val="accent2">
                    <a:lumMod val="50000"/>
                  </a:schemeClr>
                </a:solidFill>
              </a:rPr>
              <a:t>il formato standard per 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>e-book.</a:t>
            </a:r>
            <a:r>
              <a:rPr lang="it-IT" sz="4000" b="1" dirty="0" smtClean="0"/>
              <a:t> </a:t>
            </a:r>
          </a:p>
          <a:p>
            <a:endParaRPr lang="it-IT" sz="2400" b="1" dirty="0"/>
          </a:p>
          <a:p>
            <a:r>
              <a:rPr lang="it-IT" sz="2800" b="1" dirty="0" smtClean="0">
                <a:solidFill>
                  <a:srgbClr val="002060"/>
                </a:solidFill>
              </a:rPr>
              <a:t>Letto </a:t>
            </a:r>
            <a:r>
              <a:rPr lang="it-IT" sz="2800" b="1" dirty="0">
                <a:solidFill>
                  <a:srgbClr val="002060"/>
                </a:solidFill>
              </a:rPr>
              <a:t>dalle applicazioni della maggior parte reader (Sony Reader, </a:t>
            </a:r>
            <a:r>
              <a:rPr lang="it-IT" sz="2800" b="1" dirty="0" err="1">
                <a:solidFill>
                  <a:srgbClr val="002060"/>
                </a:solidFill>
              </a:rPr>
              <a:t>Nook</a:t>
            </a:r>
            <a:r>
              <a:rPr lang="it-IT" sz="2800" b="1" dirty="0">
                <a:solidFill>
                  <a:srgbClr val="002060"/>
                </a:solidFill>
              </a:rPr>
              <a:t> di Adobe, </a:t>
            </a:r>
            <a:r>
              <a:rPr lang="it-IT" sz="2800" b="1" dirty="0" err="1">
                <a:solidFill>
                  <a:srgbClr val="002060"/>
                </a:solidFill>
              </a:rPr>
              <a:t>Kobo</a:t>
            </a:r>
            <a:r>
              <a:rPr lang="it-IT" sz="2800" b="1" dirty="0">
                <a:solidFill>
                  <a:srgbClr val="002060"/>
                </a:solidFill>
              </a:rPr>
              <a:t> Reader di </a:t>
            </a:r>
            <a:r>
              <a:rPr lang="it-IT" sz="2800" b="1" dirty="0" err="1">
                <a:solidFill>
                  <a:srgbClr val="002060"/>
                </a:solidFill>
              </a:rPr>
              <a:t>Borders</a:t>
            </a:r>
            <a:r>
              <a:rPr lang="it-IT" sz="2800" b="1" dirty="0">
                <a:solidFill>
                  <a:srgbClr val="002060"/>
                </a:solidFill>
              </a:rPr>
              <a:t>, </a:t>
            </a:r>
            <a:r>
              <a:rPr lang="it-IT" sz="2800" b="1" dirty="0" err="1">
                <a:solidFill>
                  <a:srgbClr val="002060"/>
                </a:solidFill>
              </a:rPr>
              <a:t>iBooks</a:t>
            </a:r>
            <a:r>
              <a:rPr lang="it-IT" sz="2800" b="1" dirty="0">
                <a:solidFill>
                  <a:srgbClr val="002060"/>
                </a:solidFill>
              </a:rPr>
              <a:t> della Apple, Adobe Digital </a:t>
            </a:r>
            <a:r>
              <a:rPr lang="it-IT" sz="2800" b="1" dirty="0" err="1">
                <a:solidFill>
                  <a:srgbClr val="002060"/>
                </a:solidFill>
              </a:rPr>
              <a:t>Editions</a:t>
            </a:r>
            <a:r>
              <a:rPr lang="it-IT" sz="2800" b="1" dirty="0">
                <a:solidFill>
                  <a:srgbClr val="002060"/>
                </a:solidFill>
              </a:rPr>
              <a:t> …). </a:t>
            </a:r>
            <a:endParaRPr lang="it-IT" sz="2800" b="1" dirty="0" smtClean="0">
              <a:solidFill>
                <a:srgbClr val="002060"/>
              </a:solidFill>
            </a:endParaRPr>
          </a:p>
          <a:p>
            <a:endParaRPr lang="it-IT" sz="2400" b="1" dirty="0"/>
          </a:p>
          <a:p>
            <a:r>
              <a:rPr lang="it-IT" sz="2400" b="1" dirty="0" smtClean="0"/>
              <a:t>Tuttavia </a:t>
            </a:r>
            <a:r>
              <a:rPr lang="it-IT" sz="2400" b="1" dirty="0"/>
              <a:t>non è compatibile con </a:t>
            </a:r>
            <a:r>
              <a:rPr lang="it-IT" sz="2400" b="1" dirty="0" err="1"/>
              <a:t>Kindle</a:t>
            </a:r>
            <a:r>
              <a:rPr lang="it-IT" sz="2400" b="1" dirty="0"/>
              <a:t> di Amazon.</a:t>
            </a:r>
          </a:p>
          <a:p>
            <a:endParaRPr lang="it-IT" dirty="0"/>
          </a:p>
        </p:txBody>
      </p:sp>
      <p:pic>
        <p:nvPicPr>
          <p:cNvPr id="5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tx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62434" y="1124744"/>
            <a:ext cx="72728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</a:rPr>
              <a:t> utilizza il linguaggio XHTML </a:t>
            </a:r>
            <a:r>
              <a:rPr lang="it-IT" sz="2400" b="1" dirty="0"/>
              <a:t>(</a:t>
            </a:r>
            <a:r>
              <a:rPr lang="it-IT" sz="2400" b="1" dirty="0" err="1"/>
              <a:t>eXtensible</a:t>
            </a:r>
            <a:r>
              <a:rPr lang="it-IT" sz="2400" b="1" dirty="0"/>
              <a:t> </a:t>
            </a:r>
            <a:r>
              <a:rPr lang="it-IT" sz="2400" b="1" dirty="0" err="1"/>
              <a:t>HyperText</a:t>
            </a:r>
            <a:r>
              <a:rPr lang="it-IT" sz="2400" b="1" dirty="0"/>
              <a:t> Markup Language, linguaggio di marcatura (con funzione restrittiva dei </a:t>
            </a:r>
            <a:r>
              <a:rPr lang="it-IT" sz="2400" b="1" dirty="0" err="1"/>
              <a:t>tag</a:t>
            </a:r>
            <a:r>
              <a:rPr lang="it-IT" sz="2400" b="1" dirty="0"/>
              <a:t> HTML) per quanto riguarda le pagine di </a:t>
            </a:r>
            <a:r>
              <a:rPr lang="it-IT" sz="2400" b="1" dirty="0" smtClean="0"/>
              <a:t>testo. </a:t>
            </a:r>
          </a:p>
          <a:p>
            <a:endParaRPr lang="it-IT" sz="2400" b="1" dirty="0"/>
          </a:p>
          <a:p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Si </a:t>
            </a: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</a:rPr>
              <a:t>serve del CSS </a:t>
            </a:r>
            <a:r>
              <a:rPr lang="it-IT" sz="2400" b="1" dirty="0" smtClean="0"/>
              <a:t>(</a:t>
            </a:r>
            <a:r>
              <a:rPr lang="it-IT" sz="2400" b="1" i="1" dirty="0" err="1" smtClean="0"/>
              <a:t>Cascading</a:t>
            </a:r>
            <a:r>
              <a:rPr lang="it-IT" sz="2400" b="1" i="1" dirty="0" smtClean="0"/>
              <a:t> </a:t>
            </a:r>
            <a:r>
              <a:rPr lang="it-IT" sz="2400" b="1" i="1" dirty="0"/>
              <a:t>Style </a:t>
            </a:r>
            <a:r>
              <a:rPr lang="it-IT" sz="2400" b="1" i="1" dirty="0" err="1"/>
              <a:t>Sheets</a:t>
            </a:r>
            <a:r>
              <a:rPr lang="it-IT" sz="2400" b="1" dirty="0"/>
              <a:t>= </a:t>
            </a:r>
            <a:r>
              <a:rPr lang="it-IT" sz="2400" b="1" i="1" dirty="0"/>
              <a:t>Fogli di stile</a:t>
            </a:r>
            <a:r>
              <a:rPr lang="it-IT" sz="2400" b="1" dirty="0"/>
              <a:t>) per i Layout e formattazione. </a:t>
            </a:r>
            <a:endParaRPr lang="it-IT" sz="2400" b="1" dirty="0" smtClean="0"/>
          </a:p>
          <a:p>
            <a:endParaRPr lang="it-IT" sz="2400" b="1" dirty="0"/>
          </a:p>
          <a:p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Utilizza </a:t>
            </a: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</a:rPr>
              <a:t>XML </a:t>
            </a:r>
            <a:r>
              <a:rPr lang="it-IT" sz="2400" b="1" dirty="0"/>
              <a:t>per il doc </a:t>
            </a:r>
            <a:r>
              <a:rPr lang="it-IT" sz="2400" b="1" dirty="0" smtClean="0"/>
              <a:t>«</a:t>
            </a:r>
            <a:r>
              <a:rPr lang="it-IT" sz="2400" b="1" dirty="0" err="1" smtClean="0"/>
              <a:t>Manifest</a:t>
            </a:r>
            <a:r>
              <a:rPr lang="it-IT" sz="2400" b="1" dirty="0" smtClean="0"/>
              <a:t>», </a:t>
            </a:r>
            <a:r>
              <a:rPr lang="it-IT" sz="2400" b="1" dirty="0"/>
              <a:t>il </a:t>
            </a:r>
            <a:r>
              <a:rPr lang="it-IT" sz="2400" b="1" dirty="0" smtClean="0"/>
              <a:t>«</a:t>
            </a:r>
            <a:r>
              <a:rPr lang="it-IT" sz="2400" b="1" dirty="0" err="1" smtClean="0"/>
              <a:t>Table</a:t>
            </a:r>
            <a:r>
              <a:rPr lang="it-IT" sz="2400" b="1" dirty="0" smtClean="0"/>
              <a:t> </a:t>
            </a:r>
            <a:r>
              <a:rPr lang="it-IT" sz="2400" b="1" dirty="0"/>
              <a:t>of </a:t>
            </a:r>
            <a:r>
              <a:rPr lang="it-IT" sz="2400" b="1" dirty="0" err="1" smtClean="0"/>
              <a:t>Contents</a:t>
            </a:r>
            <a:r>
              <a:rPr lang="it-IT" sz="2400" b="1" dirty="0" smtClean="0"/>
              <a:t>» </a:t>
            </a:r>
            <a:r>
              <a:rPr lang="it-IT" sz="2400" b="1" dirty="0"/>
              <a:t>e i </a:t>
            </a:r>
            <a:r>
              <a:rPr lang="it-IT" sz="2400" b="1" dirty="0" smtClean="0"/>
              <a:t>«metadati». </a:t>
            </a:r>
            <a:r>
              <a:rPr lang="it-IT" sz="2400" b="1" dirty="0"/>
              <a:t>I file sono compressi in un archivi zippato con estensione .</a:t>
            </a:r>
            <a:r>
              <a:rPr lang="it-IT" sz="2400" b="1" dirty="0" err="1"/>
              <a:t>epub</a:t>
            </a:r>
            <a:r>
              <a:rPr lang="it-IT" sz="2400" b="1" dirty="0"/>
              <a:t>. </a:t>
            </a:r>
            <a:endParaRPr lang="it-IT" sz="2400" b="1" dirty="0" smtClean="0"/>
          </a:p>
          <a:p>
            <a:pPr algn="r"/>
            <a:r>
              <a:rPr lang="it-IT" sz="2400" b="1" dirty="0" smtClean="0"/>
              <a:t>(</a:t>
            </a:r>
            <a:r>
              <a:rPr lang="it-IT" sz="2400" b="1" dirty="0" err="1"/>
              <a:t>credits</a:t>
            </a:r>
            <a:r>
              <a:rPr lang="it-IT" sz="2400" b="1" dirty="0"/>
              <a:t> </a:t>
            </a:r>
            <a:r>
              <a:rPr lang="it-IT" sz="2400" b="1" u="sng" dirty="0">
                <a:hlinkClick r:id="rId2"/>
              </a:rPr>
              <a:t>http://it.wikipedia.org/</a:t>
            </a:r>
            <a:r>
              <a:rPr lang="it-IT" sz="2400" b="1" u="sng" dirty="0" err="1">
                <a:hlinkClick r:id="rId2"/>
              </a:rPr>
              <a:t>wiki</a:t>
            </a:r>
            <a:r>
              <a:rPr lang="it-IT" sz="2400" b="1" u="sng" dirty="0">
                <a:hlinkClick r:id="rId2"/>
              </a:rPr>
              <a:t>/</a:t>
            </a:r>
            <a:r>
              <a:rPr lang="it-IT" sz="2400" b="1" u="sng" dirty="0" err="1">
                <a:hlinkClick r:id="rId2"/>
              </a:rPr>
              <a:t>EPub</a:t>
            </a:r>
            <a:r>
              <a:rPr lang="it-IT" sz="2400" b="1" dirty="0"/>
              <a:t>)</a:t>
            </a:r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06438" y="126876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306438" y="299695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306438" y="414908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46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3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8585" y="1412776"/>
            <a:ext cx="30598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Contenuto FILE 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it-IT" sz="2800" b="1" dirty="0" err="1" smtClean="0">
                <a:solidFill>
                  <a:schemeClr val="tx2">
                    <a:lumMod val="50000"/>
                  </a:schemeClr>
                </a:solidFill>
              </a:rPr>
              <a:t>epub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una volta che è stato decompresso</a:t>
            </a:r>
          </a:p>
          <a:p>
            <a:endParaRPr lang="it-IT" dirty="0"/>
          </a:p>
        </p:txBody>
      </p:sp>
      <p:pic>
        <p:nvPicPr>
          <p:cNvPr id="5" name="Immagin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267744" y="2780928"/>
            <a:ext cx="633670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 descr="http://t2.gstatic.com/images?q=tbn:ANd9GcTxIf6qP-PieomloV_1uvJKPMS9P1RGRzvtKETpmISoFGhJB1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" y="-31750"/>
            <a:ext cx="914400" cy="1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68585" y="1412776"/>
            <a:ext cx="30598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FILE .</a:t>
            </a:r>
            <a:r>
              <a:rPr lang="it-IT" sz="2800" b="1" dirty="0" err="1" smtClean="0">
                <a:solidFill>
                  <a:schemeClr val="tx2">
                    <a:lumMod val="50000"/>
                  </a:schemeClr>
                </a:solidFill>
              </a:rPr>
              <a:t>epub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una volta </a:t>
            </a:r>
            <a:endParaRPr lang="it-IT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decompresso</a:t>
            </a:r>
          </a:p>
          <a:p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contiene</a:t>
            </a:r>
            <a:endParaRPr lang="it-IT" sz="28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483768" y="1450529"/>
            <a:ext cx="6192688" cy="4770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file.htm</a:t>
            </a:r>
            <a:r>
              <a:rPr lang="it-IT" sz="2000" dirty="0"/>
              <a:t> che sono i contenuti/pagine del ebook</a:t>
            </a:r>
            <a:r>
              <a:rPr lang="it-IT" sz="20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un file .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css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000" dirty="0"/>
              <a:t>per lo stile e il layout delle pagine</a:t>
            </a:r>
            <a:r>
              <a:rPr lang="it-IT" sz="20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un file .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opf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000" dirty="0"/>
              <a:t>che definisce in linguaggio XML i metadati e la struttura del ebook</a:t>
            </a:r>
            <a:r>
              <a:rPr lang="it-IT" sz="20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un 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file.ncx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2000" dirty="0"/>
              <a:t>che per  l'indice del libro in XML;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/>
              <a:t>cartella immagini/multimedia (eventuale</a:t>
            </a:r>
            <a:r>
              <a:rPr lang="it-IT" sz="2000" dirty="0" smtClean="0"/>
              <a:t>);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</a:rPr>
              <a:t>artella 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meta-in</a:t>
            </a:r>
            <a:r>
              <a:rPr lang="it-IT" sz="2000" dirty="0"/>
              <a:t>, che contiene il file "container.xml", che indica il percorso del file .</a:t>
            </a:r>
            <a:r>
              <a:rPr lang="it-IT" sz="2000" dirty="0" err="1"/>
              <a:t>opf</a:t>
            </a:r>
            <a:r>
              <a:rPr lang="it-IT" sz="2000" dirty="0"/>
              <a:t>  e  fa riferimento alla struttura </a:t>
            </a:r>
            <a:r>
              <a:rPr lang="it-IT" sz="2000" dirty="0" smtClean="0"/>
              <a:t>dell'ebook;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</a:rPr>
              <a:t>l 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file "</a:t>
            </a:r>
            <a:r>
              <a:rPr lang="it-IT" sz="2000" b="1" dirty="0" err="1">
                <a:solidFill>
                  <a:schemeClr val="accent2">
                    <a:lumMod val="50000"/>
                  </a:schemeClr>
                </a:solidFill>
              </a:rPr>
              <a:t>mimetype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" </a:t>
            </a:r>
            <a:r>
              <a:rPr lang="it-IT" sz="2000" dirty="0"/>
              <a:t>del formato </a:t>
            </a:r>
            <a:r>
              <a:rPr lang="it-IT" sz="2000" dirty="0" err="1"/>
              <a:t>epub</a:t>
            </a:r>
            <a:r>
              <a:rPr lang="it-IT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32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Formato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3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23790" y="2636912"/>
            <a:ext cx="5724636" cy="35394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7030A0"/>
                </a:solidFill>
              </a:rPr>
              <a:t>permette </a:t>
            </a:r>
            <a:r>
              <a:rPr lang="it-IT" sz="2800" b="1" dirty="0">
                <a:solidFill>
                  <a:srgbClr val="7030A0"/>
                </a:solidFill>
              </a:rPr>
              <a:t>di interagire con SVG e </a:t>
            </a:r>
            <a:r>
              <a:rPr lang="it-IT" sz="2800" b="1" dirty="0" err="1">
                <a:solidFill>
                  <a:srgbClr val="7030A0"/>
                </a:solidFill>
              </a:rPr>
              <a:t>Javascript</a:t>
            </a:r>
            <a:r>
              <a:rPr lang="it-IT" sz="2800" b="1" dirty="0">
                <a:solidFill>
                  <a:srgbClr val="7030A0"/>
                </a:solidFill>
              </a:rPr>
              <a:t>; </a:t>
            </a:r>
            <a:endParaRPr lang="it-IT" sz="2800" b="1" dirty="0" smtClean="0">
              <a:solidFill>
                <a:srgbClr val="7030A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utilizza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HTML5 e CSS3; </a:t>
            </a:r>
            <a:endParaRPr lang="it-IT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00B050"/>
                </a:solidFill>
              </a:rPr>
              <a:t>rende </a:t>
            </a:r>
            <a:r>
              <a:rPr lang="it-IT" sz="2800" b="1" dirty="0">
                <a:solidFill>
                  <a:srgbClr val="00B050"/>
                </a:solidFill>
              </a:rPr>
              <a:t>possibile l’inserimento di elementi multimediali (audio, video), </a:t>
            </a:r>
            <a:r>
              <a:rPr lang="it-IT" sz="2800" b="1" dirty="0" err="1">
                <a:solidFill>
                  <a:srgbClr val="00B050"/>
                </a:solidFill>
              </a:rPr>
              <a:t>MathML</a:t>
            </a:r>
            <a:r>
              <a:rPr lang="it-IT" sz="2800" b="1" dirty="0">
                <a:solidFill>
                  <a:srgbClr val="00B050"/>
                </a:solidFill>
              </a:rPr>
              <a:t> (per descrivere le formule matematiche). </a:t>
            </a:r>
            <a:endParaRPr lang="it-IT" sz="2800" b="1" dirty="0" smtClean="0">
              <a:solidFill>
                <a:srgbClr val="00B05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Integra </a:t>
            </a: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</a:rPr>
              <a:t>i metadati nel codice</a:t>
            </a:r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it-IT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6340" y="1239519"/>
            <a:ext cx="2952328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Il Digital Publishing Forum (IDPF)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131840" y="1101020"/>
            <a:ext cx="4842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</a:rPr>
              <a:t>nell'ottobre 2011 ha pubblicato nuove specifiche, </a:t>
            </a:r>
            <a:r>
              <a:rPr lang="it-IT" sz="2400" b="1" dirty="0" smtClean="0">
                <a:solidFill>
                  <a:srgbClr val="C00000"/>
                </a:solidFill>
              </a:rPr>
              <a:t>versione 3 per il formato .</a:t>
            </a:r>
            <a:r>
              <a:rPr lang="it-IT" sz="2400" b="1" dirty="0" err="1" smtClean="0">
                <a:solidFill>
                  <a:srgbClr val="C00000"/>
                </a:solidFill>
              </a:rPr>
              <a:t>epub</a:t>
            </a:r>
            <a:r>
              <a:rPr lang="it-IT" sz="2400" b="1" dirty="0" smtClean="0">
                <a:solidFill>
                  <a:srgbClr val="C00000"/>
                </a:solidFill>
              </a:rPr>
              <a:t>.</a:t>
            </a:r>
            <a:endParaRPr lang="it-IT" sz="24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2941493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err="1" smtClean="0">
                <a:solidFill>
                  <a:srgbClr val="C00000"/>
                </a:solidFill>
              </a:rPr>
              <a:t>Epub</a:t>
            </a:r>
            <a:r>
              <a:rPr lang="it-IT" sz="4800" b="1" dirty="0" smtClean="0">
                <a:solidFill>
                  <a:srgbClr val="C00000"/>
                </a:solidFill>
              </a:rPr>
              <a:t> 3</a:t>
            </a:r>
            <a:endParaRPr lang="it-IT" sz="4800" b="1" dirty="0">
              <a:solidFill>
                <a:srgbClr val="C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553109" y="1932017"/>
            <a:ext cx="2432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hlinkClick r:id="rId2"/>
              </a:rPr>
              <a:t>http://idpf.org/epub/30</a:t>
            </a:r>
            <a:endParaRPr lang="it-IT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63" y="3933056"/>
            <a:ext cx="1867514" cy="160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8488" cy="110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20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SUPPORTI FISICI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71724" y="1268760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TABLET PC. </a:t>
            </a:r>
            <a:r>
              <a:rPr lang="it-IT" sz="2400" dirty="0"/>
              <a:t>Computer portatili con specifiche hardware. Hanno anche strumento penna per interagire con lo schermo. Sono in grado di supportare diversi formati di </a:t>
            </a:r>
            <a:r>
              <a:rPr lang="it-IT" sz="2400" dirty="0" err="1"/>
              <a:t>eBook</a:t>
            </a:r>
            <a:r>
              <a:rPr lang="it-IT" sz="2400" dirty="0"/>
              <a:t>, ma non sono nella filosofia dell’ebook, che dovrebbe essere vicino al libro nella fruizione. Anche </a:t>
            </a:r>
            <a:r>
              <a:rPr lang="it-IT" sz="2400" dirty="0" err="1"/>
              <a:t>iPad</a:t>
            </a:r>
            <a:r>
              <a:rPr lang="it-IT" sz="2400" dirty="0"/>
              <a:t> è un </a:t>
            </a:r>
            <a:r>
              <a:rPr lang="it-IT" sz="2400" dirty="0" err="1"/>
              <a:t>tablet</a:t>
            </a:r>
            <a:r>
              <a:rPr lang="it-IT" sz="2400" dirty="0"/>
              <a:t>, ma con speciale per funzioni e dimensioni.</a:t>
            </a:r>
          </a:p>
          <a:p>
            <a:endParaRPr lang="it-IT" sz="2400" b="1" dirty="0" smtClean="0"/>
          </a:p>
          <a:p>
            <a:r>
              <a:rPr lang="it-IT" sz="2400" b="1" dirty="0" smtClean="0">
                <a:solidFill>
                  <a:srgbClr val="C00000"/>
                </a:solidFill>
              </a:rPr>
              <a:t>Lettori </a:t>
            </a:r>
            <a:r>
              <a:rPr lang="it-IT" sz="2400" b="1" dirty="0">
                <a:solidFill>
                  <a:srgbClr val="C00000"/>
                </a:solidFill>
              </a:rPr>
              <a:t>di ebook (ebook reader), </a:t>
            </a:r>
            <a:r>
              <a:rPr lang="it-IT" sz="2400" dirty="0"/>
              <a:t>specifici e con schermi a tecnologia e-</a:t>
            </a:r>
            <a:r>
              <a:rPr lang="it-IT" sz="2400" dirty="0" err="1"/>
              <a:t>ink</a:t>
            </a:r>
            <a:r>
              <a:rPr lang="it-IT" sz="2400" dirty="0"/>
              <a:t>. permettono di caricare numerosi testi digitali simulando la lettura del libro cartaceo. I lettori di </a:t>
            </a:r>
            <a:r>
              <a:rPr lang="it-IT" sz="2400" dirty="0" err="1"/>
              <a:t>eBook</a:t>
            </a:r>
            <a:r>
              <a:rPr lang="it-IT" sz="2400" dirty="0"/>
              <a:t> sono di molte marche (</a:t>
            </a:r>
            <a:r>
              <a:rPr lang="it-IT" sz="2400" dirty="0" err="1">
                <a:hlinkClick r:id="rId2" tooltip="Amazon Kindle"/>
              </a:rPr>
              <a:t>Kindle</a:t>
            </a:r>
            <a:r>
              <a:rPr lang="it-IT" sz="2400" dirty="0"/>
              <a:t> di Amazon, </a:t>
            </a:r>
            <a:r>
              <a:rPr lang="it-IT" sz="2400" dirty="0" err="1"/>
              <a:t>Cybook</a:t>
            </a:r>
            <a:r>
              <a:rPr lang="it-IT" sz="2400" dirty="0"/>
              <a:t> di </a:t>
            </a:r>
            <a:r>
              <a:rPr lang="it-IT" sz="2400" dirty="0" err="1"/>
              <a:t>Bookeen</a:t>
            </a:r>
            <a:r>
              <a:rPr lang="it-IT" sz="2400" dirty="0"/>
              <a:t> , Sony E-book PRS-T1, </a:t>
            </a:r>
            <a:r>
              <a:rPr lang="it-IT" sz="2400" dirty="0" err="1"/>
              <a:t>Nook</a:t>
            </a:r>
            <a:r>
              <a:rPr lang="it-IT" sz="2400" dirty="0"/>
              <a:t> Color di </a:t>
            </a:r>
            <a:r>
              <a:rPr lang="it-IT" sz="2400" dirty="0" err="1"/>
              <a:t>Barnes</a:t>
            </a:r>
            <a:r>
              <a:rPr lang="it-IT" sz="2400" dirty="0"/>
              <a:t> &amp; </a:t>
            </a:r>
            <a:r>
              <a:rPr lang="it-IT" sz="2400" dirty="0" err="1"/>
              <a:t>Noble</a:t>
            </a:r>
            <a:r>
              <a:rPr lang="it-IT" sz="2400" dirty="0"/>
              <a:t> </a:t>
            </a:r>
            <a:r>
              <a:rPr lang="it-IT" sz="2400" b="1" dirty="0" smtClean="0"/>
              <a:t>..).</a:t>
            </a:r>
            <a:endParaRPr lang="it-IT" sz="2400" b="1" dirty="0"/>
          </a:p>
        </p:txBody>
      </p:sp>
      <p:sp>
        <p:nvSpPr>
          <p:cNvPr id="6" name="Ovale 5"/>
          <p:cNvSpPr/>
          <p:nvPr/>
        </p:nvSpPr>
        <p:spPr>
          <a:xfrm>
            <a:off x="83692" y="393745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83692" y="134076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772816"/>
            <a:ext cx="75608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</a:rPr>
              <a:t>STRUTTURA DEI FILE </a:t>
            </a:r>
            <a:r>
              <a:rPr lang="it-IT" sz="2400" b="1" dirty="0" smtClean="0">
                <a:solidFill>
                  <a:srgbClr val="00B050"/>
                </a:solidFill>
              </a:rPr>
              <a:t>EPUB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it-IT" sz="2400" b="1" u="sng" dirty="0">
                <a:hlinkClick r:id="rId2"/>
              </a:rPr>
              <a:t>http://</a:t>
            </a:r>
            <a:r>
              <a:rPr lang="it-IT" sz="2400" b="1" u="sng" dirty="0" smtClean="0">
                <a:hlinkClick r:id="rId2"/>
              </a:rPr>
              <a:t>www.graficicreativi.com/digital-publishing/20333-la-struttura-del-file-epub.html</a:t>
            </a:r>
            <a:endParaRPr lang="it-IT" sz="2400" b="1" u="sng" dirty="0" smtClean="0"/>
          </a:p>
          <a:p>
            <a:endParaRPr lang="it-IT" sz="2400" b="1" dirty="0"/>
          </a:p>
          <a:p>
            <a:r>
              <a:rPr lang="it-IT" sz="2400" b="1" u="sng" dirty="0">
                <a:hlinkClick r:id="rId3"/>
              </a:rPr>
              <a:t>http://www.ibm.com/developerworks/xml/tutorials/x-epubtut/downloads.html</a:t>
            </a:r>
            <a:r>
              <a:rPr lang="it-IT" sz="2400" b="1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03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772816"/>
            <a:ext cx="75608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it-IT" sz="2400" b="1" u="sng" dirty="0">
                <a:hlinkClick r:id="rId2"/>
              </a:rPr>
              <a:t>http://epubpublishing.wordpress.com/2011/10/11/epub3-major-release/</a:t>
            </a:r>
            <a:endParaRPr lang="it-IT" sz="2400" b="1" dirty="0"/>
          </a:p>
          <a:p>
            <a:endParaRPr lang="it-IT" sz="2000" dirty="0" smtClean="0"/>
          </a:p>
          <a:p>
            <a:r>
              <a:rPr lang="it-IT" sz="2000" dirty="0" smtClean="0"/>
              <a:t>“</a:t>
            </a:r>
            <a:r>
              <a:rPr lang="it-IT" sz="2000" dirty="0"/>
              <a:t>IDPF annuncia oggi ufficialmente la major release di EPUB3</a:t>
            </a:r>
          </a:p>
          <a:p>
            <a:r>
              <a:rPr lang="it-IT" sz="2000" dirty="0"/>
              <a:t>Questo l’annuncio ufficiale:</a:t>
            </a:r>
          </a:p>
          <a:p>
            <a:r>
              <a:rPr lang="it-IT" sz="2000" i="1" dirty="0"/>
              <a:t>… La versione 3.0 è l’attuale revisione avanzata del formato EPUB. Sviluppato secondo norme fissate nel maggio 2010 è stato approvato dai membri IDPF come specifica raccomandata e definitiva l’11 ottobre 2011. EPUB 3.0 sostituisce la </a:t>
            </a:r>
            <a:r>
              <a:rPr lang="it-IT" sz="2000" i="1" dirty="0" err="1"/>
              <a:t>precedenteversione</a:t>
            </a:r>
            <a:r>
              <a:rPr lang="it-IT" sz="2000" i="1" dirty="0"/>
              <a:t> 2.0.1.”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57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43508" y="4460511"/>
            <a:ext cx="838893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2">
                    <a:lumMod val="50000"/>
                  </a:schemeClr>
                </a:solidFill>
              </a:rPr>
              <a:t>Per una panoramica estesa sui formati si può consultare </a:t>
            </a:r>
            <a:r>
              <a:rPr lang="it-IT" b="1" u="sng" dirty="0">
                <a:hlinkClick r:id="rId2"/>
              </a:rPr>
              <a:t>http://wiki.mobileread.com/wiki/E-book_formats</a:t>
            </a:r>
            <a:r>
              <a:rPr lang="it-IT" b="1" dirty="0"/>
              <a:t> e </a:t>
            </a:r>
            <a:r>
              <a:rPr lang="it-IT" b="1" u="sng" dirty="0">
                <a:hlinkClick r:id="rId3"/>
              </a:rPr>
              <a:t>http://www.ebook-reader.it/news/guida-ai-formati-per-ebook-reader/</a:t>
            </a:r>
            <a:r>
              <a:rPr lang="it-IT" b="1" dirty="0"/>
              <a:t> e </a:t>
            </a:r>
            <a:r>
              <a:rPr lang="it-IT" b="1" u="sng" dirty="0">
                <a:hlinkClick r:id="rId4"/>
              </a:rPr>
              <a:t>http://www.generazionezero.org/blog/2011/05/10/ebook-tecnologia-e-formati</a:t>
            </a:r>
            <a:r>
              <a:rPr lang="it-IT" u="sng" dirty="0">
                <a:hlinkClick r:id="rId4"/>
              </a:rPr>
              <a:t>/</a:t>
            </a:r>
            <a:endParaRPr lang="it-IT" dirty="0"/>
          </a:p>
          <a:p>
            <a:endParaRPr lang="it-IT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88088" y="121448"/>
            <a:ext cx="100290" cy="8676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-1" y="18331"/>
            <a:ext cx="8676464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7030A0"/>
                </a:solidFill>
              </a:rPr>
              <a:t>TIPOLOGIE DI FORMATI EBOOK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3508" y="2276871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aperti 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e non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proprietari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(OEB)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339752" y="3506404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proprietari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(es Adobe .pdf)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364088" y="2107594"/>
            <a:ext cx="3312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proprietari che si basano sullo standard OEB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( es. Microsoft Reader, </a:t>
            </a:r>
            <a:r>
              <a:rPr lang="it-IT" sz="2800" b="1" dirty="0" err="1">
                <a:solidFill>
                  <a:schemeClr val="accent1">
                    <a:lumMod val="75000"/>
                  </a:schemeClr>
                </a:solidFill>
              </a:rPr>
              <a:t>Minipocket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859582" y="1025327"/>
            <a:ext cx="760090" cy="86409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3578143" y="1114546"/>
            <a:ext cx="760090" cy="210947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6222851" y="1114546"/>
            <a:ext cx="760090" cy="86409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1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124744"/>
            <a:ext cx="75608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  <a:endParaRPr lang="it-IT" sz="2400" dirty="0" smtClean="0"/>
          </a:p>
          <a:p>
            <a:r>
              <a:rPr lang="it-IT" sz="2400" dirty="0" smtClean="0"/>
              <a:t>“EPUB3 è stato progettato per interagire </a:t>
            </a:r>
            <a:r>
              <a:rPr lang="it-IT" sz="2400" b="1" dirty="0" smtClean="0"/>
              <a:t>in maniera ottimale con </a:t>
            </a:r>
            <a:r>
              <a:rPr lang="it-IT" sz="2400" b="1" dirty="0" err="1" smtClean="0"/>
              <a:t>Svg</a:t>
            </a:r>
            <a:r>
              <a:rPr lang="it-IT" sz="2400" b="1" dirty="0" smtClean="0"/>
              <a:t> e linguaggi come </a:t>
            </a:r>
            <a:r>
              <a:rPr lang="it-IT" sz="2400" b="1" dirty="0" err="1" smtClean="0"/>
              <a:t>Javascript</a:t>
            </a:r>
            <a:r>
              <a:rPr lang="it-IT" sz="2400" b="1" dirty="0" smtClean="0"/>
              <a:t>.”</a:t>
            </a:r>
            <a:endParaRPr lang="it-IT" sz="2400" dirty="0" smtClean="0"/>
          </a:p>
          <a:p>
            <a:r>
              <a:rPr lang="it-IT" sz="2400" b="1" dirty="0" smtClean="0"/>
              <a:t> </a:t>
            </a:r>
            <a:endParaRPr lang="it-IT" sz="2400" dirty="0" smtClean="0"/>
          </a:p>
          <a:p>
            <a:r>
              <a:rPr lang="it-IT" sz="2400" b="1" u="sng" dirty="0" smtClean="0">
                <a:hlinkClick r:id="rId2"/>
              </a:rPr>
              <a:t>http://idpf.org/epub/30</a:t>
            </a:r>
            <a:endParaRPr lang="it-IT" sz="2400" b="1" dirty="0" smtClean="0"/>
          </a:p>
          <a:p>
            <a:r>
              <a:rPr lang="it-IT" sz="2400" b="1" u="sng" dirty="0" smtClean="0">
                <a:hlinkClick r:id="rId3"/>
              </a:rPr>
              <a:t>http://idpf.org/epub/30/spec/epub30-overview-20111011.html</a:t>
            </a:r>
            <a:endParaRPr lang="it-IT" sz="2400" b="1" dirty="0" smtClean="0"/>
          </a:p>
          <a:p>
            <a:r>
              <a:rPr lang="it-IT" sz="2400" b="1" u="sng" dirty="0" smtClean="0">
                <a:hlinkClick r:id="rId4"/>
              </a:rPr>
              <a:t>http://antrodelnerd.blogspot.com/2012/02/le-novita-dello-epub-3.html</a:t>
            </a:r>
            <a:endParaRPr lang="it-IT" sz="2400" b="1" dirty="0" smtClean="0"/>
          </a:p>
          <a:p>
            <a:r>
              <a:rPr lang="it-IT" sz="2400" b="1" dirty="0" smtClean="0"/>
              <a:t> </a:t>
            </a:r>
          </a:p>
          <a:p>
            <a:r>
              <a:rPr lang="it-IT" sz="2400" b="1" u="sng" dirty="0" smtClean="0">
                <a:hlinkClick r:id="rId5"/>
              </a:rPr>
              <a:t>http://www.biroblu.info/2011/03/epub-3-che-novita/</a:t>
            </a:r>
            <a:endParaRPr lang="it-IT" sz="2400" b="1" dirty="0" smtClean="0"/>
          </a:p>
          <a:p>
            <a:r>
              <a:rPr lang="it-IT" sz="2400" b="1" u="sng" dirty="0" smtClean="0">
                <a:hlinkClick r:id="rId6"/>
              </a:rPr>
              <a:t>http://epubpublishing.wordpress.com/tag/epub-3/</a:t>
            </a:r>
            <a:endParaRPr lang="it-IT" sz="2400" b="1" dirty="0" smtClean="0"/>
          </a:p>
          <a:p>
            <a:r>
              <a:rPr lang="it-IT" sz="2400" b="1" u="sng" dirty="0" smtClean="0">
                <a:hlinkClick r:id="rId7"/>
              </a:rPr>
              <a:t>http://en.wikipedia.org/wiki/EPUB</a:t>
            </a:r>
            <a:endParaRPr lang="it-IT" sz="2400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45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6134" y="1412776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  <a:endParaRPr lang="it-IT" sz="2400" dirty="0" smtClean="0"/>
          </a:p>
          <a:p>
            <a:r>
              <a:rPr lang="it-IT" sz="2400" b="1" dirty="0">
                <a:solidFill>
                  <a:srgbClr val="00B050"/>
                </a:solidFill>
              </a:rPr>
              <a:t>Caratteristiche </a:t>
            </a:r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it-IT" sz="2400" b="1" u="sng" dirty="0">
                <a:hlinkClick r:id="rId2"/>
              </a:rPr>
              <a:t>http://www.ebook-reader.it/news/epub-3-cosa-aspettarsi-dal-futuro-degli-ebook/</a:t>
            </a:r>
            <a:endParaRPr lang="it-IT" sz="2400" b="1" dirty="0"/>
          </a:p>
          <a:p>
            <a:endParaRPr lang="it-IT" sz="2400" dirty="0" smtClean="0"/>
          </a:p>
          <a:p>
            <a:r>
              <a:rPr lang="it-IT" sz="2400" b="1" dirty="0" smtClean="0">
                <a:solidFill>
                  <a:srgbClr val="00B050"/>
                </a:solidFill>
              </a:rPr>
              <a:t>Specifiche Epub3</a:t>
            </a:r>
          </a:p>
          <a:p>
            <a:endParaRPr lang="it-IT" sz="2400" dirty="0"/>
          </a:p>
          <a:p>
            <a:r>
              <a:rPr lang="it-IT" sz="2400" b="1" u="sng" dirty="0">
                <a:hlinkClick r:id="rId3"/>
              </a:rPr>
              <a:t>http://idpf.org/epub/30/spec/epub30-overview.html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8628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6134" y="1484784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  <a:endParaRPr lang="it-IT" sz="2400" b="1" dirty="0" smtClean="0"/>
          </a:p>
          <a:p>
            <a:r>
              <a:rPr lang="it-IT" sz="2400" b="1" dirty="0">
                <a:solidFill>
                  <a:srgbClr val="00B050"/>
                </a:solidFill>
              </a:rPr>
              <a:t>Differenze tra Epub2 e </a:t>
            </a:r>
            <a:r>
              <a:rPr lang="it-IT" sz="2400" b="1" dirty="0" smtClean="0">
                <a:solidFill>
                  <a:srgbClr val="00B050"/>
                </a:solidFill>
              </a:rPr>
              <a:t>Epub3</a:t>
            </a:r>
          </a:p>
          <a:p>
            <a:endParaRPr lang="it-IT" sz="2400" b="1" dirty="0"/>
          </a:p>
          <a:p>
            <a:r>
              <a:rPr lang="it-IT" sz="2400" b="1" u="sng" dirty="0">
                <a:hlinkClick r:id="rId2"/>
              </a:rPr>
              <a:t>http://</a:t>
            </a:r>
            <a:r>
              <a:rPr lang="it-IT" sz="2400" b="1" u="sng" dirty="0" smtClean="0">
                <a:hlinkClick r:id="rId2"/>
              </a:rPr>
              <a:t>idpf.org/epub/30/spec/epub30-changes.html</a:t>
            </a:r>
            <a:endParaRPr lang="it-IT" sz="2400" b="1" u="sng" dirty="0" smtClean="0"/>
          </a:p>
          <a:p>
            <a:endParaRPr lang="it-IT" sz="2400" b="1" dirty="0"/>
          </a:p>
          <a:p>
            <a:r>
              <a:rPr lang="it-IT" sz="2400" b="1" u="sng" dirty="0">
                <a:hlinkClick r:id="rId3"/>
              </a:rPr>
              <a:t>http://</a:t>
            </a:r>
            <a:r>
              <a:rPr lang="it-IT" sz="2400" b="1" u="sng" dirty="0" smtClean="0">
                <a:hlinkClick r:id="rId3"/>
              </a:rPr>
              <a:t>radar.oreilly.com/2011/01/epub3-preview.html</a:t>
            </a:r>
            <a:endParaRPr lang="it-IT" sz="2400" b="1" u="sng" dirty="0" smtClean="0"/>
          </a:p>
          <a:p>
            <a:endParaRPr lang="it-IT" sz="2400" b="1" dirty="0" smtClean="0"/>
          </a:p>
          <a:p>
            <a:r>
              <a:rPr lang="it-IT" sz="2400" b="1" dirty="0" smtClean="0">
                <a:solidFill>
                  <a:srgbClr val="00B050"/>
                </a:solidFill>
              </a:rPr>
              <a:t>Tutorial</a:t>
            </a:r>
            <a:endParaRPr lang="it-IT" sz="2400" b="1" dirty="0"/>
          </a:p>
          <a:p>
            <a:endParaRPr lang="it-IT" sz="2400" b="1" dirty="0"/>
          </a:p>
          <a:p>
            <a:r>
              <a:rPr lang="it-IT" sz="2400" b="1" u="sng" dirty="0">
                <a:hlinkClick r:id="rId4"/>
              </a:rPr>
              <a:t>http://www.ibm.com/developerworks/xml/tutorials/x-epubtut/downloads.html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3506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124744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50"/>
                </a:solidFill>
              </a:rPr>
              <a:t>ePUB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SLIDESHARE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en-US" sz="2400" b="1" dirty="0"/>
              <a:t>EPUB Evolutions: Towards HTML5 and CSS3</a:t>
            </a:r>
            <a:endParaRPr lang="it-IT" sz="2400" dirty="0"/>
          </a:p>
          <a:p>
            <a:r>
              <a:rPr lang="en-US" sz="2400" b="1" u="sng" dirty="0">
                <a:hlinkClick r:id="rId2"/>
              </a:rPr>
              <a:t>http://</a:t>
            </a:r>
            <a:r>
              <a:rPr lang="en-US" sz="2400" b="1" u="sng" dirty="0" smtClean="0">
                <a:hlinkClick r:id="rId2"/>
              </a:rPr>
              <a:t>www.slideshare.net/lizadaly/epub-evolutions-towards-html5-and-css3</a:t>
            </a:r>
            <a:endParaRPr lang="en-US" sz="2400" b="1" u="sng" dirty="0" smtClean="0"/>
          </a:p>
          <a:p>
            <a:endParaRPr lang="it-IT" sz="2400" dirty="0"/>
          </a:p>
          <a:p>
            <a:r>
              <a:rPr lang="en-US" sz="2400" b="1" dirty="0"/>
              <a:t>The Business Impact of EPUB 3</a:t>
            </a:r>
            <a:endParaRPr lang="it-IT" sz="2400" b="1" dirty="0"/>
          </a:p>
          <a:p>
            <a:r>
              <a:rPr lang="en-US" sz="2400" b="1" u="sng" dirty="0">
                <a:hlinkClick r:id="rId3"/>
              </a:rPr>
              <a:t>http://</a:t>
            </a:r>
            <a:r>
              <a:rPr lang="en-US" sz="2400" b="1" u="sng" dirty="0" smtClean="0">
                <a:hlinkClick r:id="rId3"/>
              </a:rPr>
              <a:t>www.slideshare.net/taiwandigital/2011-epub-asiapacific-summit</a:t>
            </a:r>
            <a:endParaRPr lang="en-US" sz="2400" b="1" u="sng" dirty="0" smtClean="0"/>
          </a:p>
          <a:p>
            <a:endParaRPr lang="it-IT" sz="2400" dirty="0"/>
          </a:p>
          <a:p>
            <a:r>
              <a:rPr lang="en-US" sz="2400" b="1" dirty="0"/>
              <a:t>Bill </a:t>
            </a:r>
            <a:r>
              <a:rPr lang="en-US" sz="2400" b="1" dirty="0" err="1"/>
              <a:t>Mc</a:t>
            </a:r>
            <a:r>
              <a:rPr lang="en-US" sz="2400" b="1" dirty="0"/>
              <a:t> Coy @ Ebook Lab Italia 2011 - Introducing the forthcoming major revision of the EPUB format (EPUB3)</a:t>
            </a:r>
            <a:endParaRPr lang="it-IT" sz="2400" b="1" dirty="0"/>
          </a:p>
          <a:p>
            <a:r>
              <a:rPr lang="en-US" sz="2400" b="1" u="sng" dirty="0">
                <a:hlinkClick r:id="rId4"/>
              </a:rPr>
              <a:t>http://www.slideshare.net/ebooklabitalia/bill-mc-coy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1335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2980" y="198884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Ebook in SLIDESHARE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en-US" sz="2400" b="1" u="sng" dirty="0">
                <a:hlinkClick r:id="rId2"/>
              </a:rPr>
              <a:t>http://</a:t>
            </a:r>
            <a:r>
              <a:rPr lang="en-US" sz="2400" b="1" u="sng" dirty="0" smtClean="0">
                <a:hlinkClick r:id="rId2"/>
              </a:rPr>
              <a:t>www.slideshare.net/booknetcanada/epub-boot-camp-shortcovers</a:t>
            </a:r>
            <a:endParaRPr lang="en-US" sz="2400" b="1" u="sng" dirty="0" smtClean="0"/>
          </a:p>
          <a:p>
            <a:endParaRPr lang="it-IT" sz="2400" b="1" dirty="0"/>
          </a:p>
          <a:p>
            <a:r>
              <a:rPr lang="en-US" sz="2400" b="1" u="sng" dirty="0">
                <a:hlinkClick r:id="rId3"/>
              </a:rPr>
              <a:t>http://</a:t>
            </a:r>
            <a:r>
              <a:rPr lang="en-US" sz="2400" b="1" u="sng" dirty="0" smtClean="0">
                <a:hlinkClick r:id="rId3"/>
              </a:rPr>
              <a:t>www.slideshare.net/digitalbookworld/the-truth-about-ebooks-devices-formats-pirates-oh-my</a:t>
            </a:r>
            <a:endParaRPr lang="en-US" sz="2400" b="1" u="sng" dirty="0" smtClean="0"/>
          </a:p>
          <a:p>
            <a:endParaRPr lang="it-IT" sz="2400" b="1" dirty="0"/>
          </a:p>
          <a:p>
            <a:r>
              <a:rPr lang="en-US" sz="2400" b="1" u="sng" dirty="0">
                <a:hlinkClick r:id="rId4"/>
              </a:rPr>
              <a:t>http://www.espertoweb.it/articolo.php?id_articolo=ebook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2948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39885" y="3861048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</a:rPr>
              <a:t>Rimuovere la protezione DRM  dai .</a:t>
            </a:r>
            <a:r>
              <a:rPr lang="it-IT" sz="2400" b="1" dirty="0" smtClean="0">
                <a:solidFill>
                  <a:srgbClr val="00B050"/>
                </a:solidFill>
              </a:rPr>
              <a:t>pdf</a:t>
            </a:r>
          </a:p>
          <a:p>
            <a:endParaRPr lang="it-IT" sz="2400" b="1" dirty="0">
              <a:solidFill>
                <a:srgbClr val="00B050"/>
              </a:solidFill>
            </a:endParaRPr>
          </a:p>
          <a:p>
            <a:r>
              <a:rPr lang="it-IT" sz="2400" b="1" u="sng" dirty="0">
                <a:hlinkClick r:id="rId2"/>
              </a:rPr>
              <a:t>http://www.tuttogratix.com/tag/blocco-dmr-ebook</a:t>
            </a:r>
            <a:endParaRPr lang="it-IT" sz="2400" b="1" dirty="0"/>
          </a:p>
          <a:p>
            <a:r>
              <a:rPr lang="it-IT" sz="2400" dirty="0"/>
              <a:t> </a:t>
            </a:r>
          </a:p>
          <a:p>
            <a:endParaRPr lang="it-IT" sz="2400" dirty="0"/>
          </a:p>
        </p:txBody>
      </p:sp>
      <p:pic>
        <p:nvPicPr>
          <p:cNvPr id="4" name="Immagin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380312" y="4249519"/>
            <a:ext cx="866775" cy="116205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9885" y="1412776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</a:rPr>
              <a:t>TIPOLOGIE DI </a:t>
            </a:r>
            <a:r>
              <a:rPr lang="it-IT" sz="2400" b="1" dirty="0" smtClean="0">
                <a:solidFill>
                  <a:srgbClr val="00B050"/>
                </a:solidFill>
              </a:rPr>
              <a:t>DRM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b="1" u="sng" dirty="0">
                <a:hlinkClick r:id="rId4"/>
              </a:rPr>
              <a:t>http://www.ilgiardinodeilibri.it/ebook/_drm.php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0696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Information </a:t>
            </a:r>
            <a:r>
              <a:rPr lang="it-IT" b="1" i="1" dirty="0" err="1">
                <a:solidFill>
                  <a:srgbClr val="00B050"/>
                </a:solidFill>
              </a:rPr>
              <a:t>Literacy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24975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</a:rPr>
              <a:t>Guida agli </a:t>
            </a:r>
            <a:r>
              <a:rPr lang="it-IT" sz="2400" b="1" dirty="0" smtClean="0">
                <a:solidFill>
                  <a:srgbClr val="00B050"/>
                </a:solidFill>
              </a:rPr>
              <a:t>e-reader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b="1" u="sng" dirty="0">
                <a:hlinkClick r:id="rId2"/>
              </a:rPr>
              <a:t>http://www.bookrepublic.it/about/guida-lettori/ereader/</a:t>
            </a:r>
            <a:endParaRPr lang="it-IT" sz="2400" b="1" dirty="0"/>
          </a:p>
        </p:txBody>
      </p:sp>
      <p:pic>
        <p:nvPicPr>
          <p:cNvPr id="4" name="Immagin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819410"/>
            <a:ext cx="401955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/>
          <p:cNvSpPr txBox="1"/>
          <p:nvPr/>
        </p:nvSpPr>
        <p:spPr>
          <a:xfrm>
            <a:off x="462980" y="4221088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B050"/>
                </a:solidFill>
              </a:rPr>
              <a:t>Formati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b="1" u="sng" dirty="0">
                <a:hlinkClick r:id="rId4"/>
              </a:rPr>
              <a:t>http://www.ebookit.org/tag/formati-ebook/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0200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1560240"/>
            <a:ext cx="475252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4000" b="1" dirty="0" smtClean="0">
                <a:solidFill>
                  <a:schemeClr val="tx2">
                    <a:lumMod val="50000"/>
                  </a:schemeClr>
                </a:solidFill>
              </a:rPr>
              <a:t>sono </a:t>
            </a:r>
            <a:r>
              <a:rPr lang="it-IT" sz="4000" b="1" dirty="0">
                <a:solidFill>
                  <a:schemeClr val="tx2">
                    <a:lumMod val="50000"/>
                  </a:schemeClr>
                </a:solidFill>
              </a:rPr>
              <a:t>quelli di uso </a:t>
            </a:r>
            <a:r>
              <a:rPr lang="it-IT" sz="4000" b="1" dirty="0">
                <a:solidFill>
                  <a:schemeClr val="accent2">
                    <a:lumMod val="50000"/>
                  </a:schemeClr>
                </a:solidFill>
              </a:rPr>
              <a:t>libero </a:t>
            </a:r>
            <a:r>
              <a:rPr lang="it-IT" sz="4000" b="1" dirty="0">
                <a:solidFill>
                  <a:schemeClr val="tx2">
                    <a:lumMod val="50000"/>
                  </a:schemeClr>
                </a:solidFill>
              </a:rPr>
              <a:t>e </a:t>
            </a:r>
            <a:r>
              <a:rPr lang="it-IT" sz="4000" b="1" dirty="0">
                <a:solidFill>
                  <a:schemeClr val="accent2">
                    <a:lumMod val="50000"/>
                  </a:schemeClr>
                </a:solidFill>
              </a:rPr>
              <a:t>gratuito</a:t>
            </a:r>
            <a:r>
              <a:rPr lang="it-IT" sz="4000" b="1" dirty="0">
                <a:solidFill>
                  <a:schemeClr val="tx2">
                    <a:lumMod val="50000"/>
                  </a:schemeClr>
                </a:solidFill>
              </a:rPr>
              <a:t> e non controllati dalle case produttrici. </a:t>
            </a:r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676456" cy="14176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6000" b="1" dirty="0">
                <a:solidFill>
                  <a:schemeClr val="accent2">
                    <a:lumMod val="50000"/>
                  </a:schemeClr>
                </a:solidFill>
              </a:rPr>
              <a:t>Formati aperti</a:t>
            </a:r>
            <a:endParaRPr lang="it-IT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97152"/>
            <a:ext cx="269896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547664" y="508518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2">
                    <a:lumMod val="25000"/>
                  </a:schemeClr>
                </a:solidFill>
              </a:rPr>
              <a:t>esempio</a:t>
            </a:r>
            <a:endParaRPr lang="it-IT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18331"/>
            <a:ext cx="8748464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OEB (Open </a:t>
            </a:r>
            <a:r>
              <a:rPr lang="it-IT" b="1" dirty="0" err="1">
                <a:solidFill>
                  <a:schemeClr val="accent2">
                    <a:lumMod val="50000"/>
                  </a:schemeClr>
                </a:solidFill>
              </a:rPr>
              <a:t>eBook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48209" y="1916832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È formato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aperto dell’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Open </a:t>
            </a:r>
            <a:r>
              <a:rPr lang="it-IT" sz="2800" b="1" dirty="0" err="1">
                <a:solidFill>
                  <a:schemeClr val="tx2">
                    <a:lumMod val="50000"/>
                  </a:schemeClr>
                </a:solidFill>
              </a:rPr>
              <a:t>eBook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 Forum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it-IT" sz="2800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www.openebook.org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).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Utilizza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il linguaggio XML (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eXtensible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 Mark-up Language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).</a:t>
            </a:r>
          </a:p>
          <a:p>
            <a:pPr marL="457200" indent="-457200">
              <a:buFont typeface="Arial" pitchFamily="34" charset="0"/>
              <a:buChar char="•"/>
            </a:pP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Utilizza i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metadata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Dublin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 Core (</a:t>
            </a:r>
            <a:r>
              <a:rPr lang="it-IT" sz="2800" u="sng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http://dublincore.org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), per descrivere le informazioni relative al testo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307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08720"/>
            <a:ext cx="48863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OEB</a:t>
            </a: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 (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Open </a:t>
            </a:r>
            <a:r>
              <a:rPr lang="it-IT" b="1" dirty="0" err="1">
                <a:solidFill>
                  <a:schemeClr val="accent2">
                    <a:lumMod val="50000"/>
                  </a:schemeClr>
                </a:solidFill>
              </a:rPr>
              <a:t>eBook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916832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Per vedere la Open </a:t>
            </a:r>
            <a:r>
              <a:rPr lang="it-IT" sz="2800" dirty="0" err="1"/>
              <a:t>Pubblication</a:t>
            </a:r>
            <a:r>
              <a:rPr lang="it-IT" sz="2800" dirty="0"/>
              <a:t> </a:t>
            </a:r>
            <a:r>
              <a:rPr lang="it-IT" sz="2800" dirty="0" err="1"/>
              <a:t>Structure</a:t>
            </a:r>
            <a:r>
              <a:rPr lang="it-IT" sz="2800" dirty="0"/>
              <a:t> (OPS) 2.0.1 v1.0.1 ( </a:t>
            </a:r>
            <a:r>
              <a:rPr lang="it-IT" sz="2800" dirty="0" err="1"/>
              <a:t>Recomended</a:t>
            </a:r>
            <a:r>
              <a:rPr lang="it-IT" sz="2800" dirty="0"/>
              <a:t> </a:t>
            </a:r>
            <a:r>
              <a:rPr lang="it-IT" sz="2800" dirty="0" err="1"/>
              <a:t>Specification</a:t>
            </a:r>
            <a:r>
              <a:rPr lang="it-IT" sz="2800" dirty="0"/>
              <a:t> </a:t>
            </a:r>
            <a:r>
              <a:rPr lang="it-IT" sz="2800" dirty="0" err="1"/>
              <a:t>September</a:t>
            </a:r>
            <a:r>
              <a:rPr lang="it-IT" sz="2800" dirty="0"/>
              <a:t> 4, 2010) consultare </a:t>
            </a:r>
            <a:r>
              <a:rPr lang="it-IT" sz="2800" u="sng" dirty="0">
                <a:hlinkClick r:id="rId2"/>
              </a:rPr>
              <a:t>http://idpf.org/epub/20/spec/OPS_2.0.1_draft.htm</a:t>
            </a:r>
            <a:endParaRPr lang="it-IT" sz="2800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4437111"/>
            <a:ext cx="588645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Per leggere un ebook  servono: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196752"/>
            <a:ext cx="799288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Un 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documento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elettronico. </a:t>
            </a:r>
            <a:b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it-IT" sz="2800" b="1" i="1" dirty="0" err="1">
                <a:solidFill>
                  <a:schemeClr val="accent1">
                    <a:lumMod val="75000"/>
                  </a:schemeClr>
                </a:solidFill>
              </a:rPr>
              <a:t>eBook</a:t>
            </a:r>
            <a:r>
              <a:rPr lang="it-IT" sz="2800" b="1" i="1" dirty="0">
                <a:solidFill>
                  <a:schemeClr val="accent1">
                    <a:lumMod val="75000"/>
                  </a:schemeClr>
                </a:solidFill>
              </a:rPr>
              <a:t> format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800" dirty="0"/>
              <a:t>per digitalizzare il testo (esempio il formato </a:t>
            </a:r>
            <a:r>
              <a:rPr lang="it-IT" sz="2800" dirty="0" err="1"/>
              <a:t>epub</a:t>
            </a:r>
            <a:r>
              <a:rPr lang="it-IT" sz="2800" dirty="0" smtClean="0"/>
              <a:t>).</a:t>
            </a:r>
            <a:br>
              <a:rPr lang="it-IT" sz="2800" dirty="0" smtClean="0"/>
            </a:br>
            <a:endParaRPr lang="it-IT" sz="2800" dirty="0"/>
          </a:p>
          <a:p>
            <a:pPr lvl="0"/>
            <a:r>
              <a:rPr lang="it-IT" sz="2800" b="1" dirty="0" smtClean="0">
                <a:solidFill>
                  <a:srgbClr val="00B050"/>
                </a:solidFill>
              </a:rPr>
              <a:t>Un </a:t>
            </a:r>
            <a:r>
              <a:rPr lang="it-IT" sz="2800" b="1" dirty="0">
                <a:solidFill>
                  <a:srgbClr val="00B050"/>
                </a:solidFill>
              </a:rPr>
              <a:t>dispositivo (software) di lettura </a:t>
            </a:r>
            <a:r>
              <a:rPr lang="it-IT" sz="2800" dirty="0"/>
              <a:t>che sia compatibile con il formato del </a:t>
            </a:r>
            <a:r>
              <a:rPr lang="it-IT" sz="2800" dirty="0" smtClean="0"/>
              <a:t>testo.</a:t>
            </a:r>
            <a:br>
              <a:rPr lang="it-IT" sz="2800" dirty="0" smtClean="0"/>
            </a:br>
            <a:endParaRPr lang="it-IT" sz="2800" dirty="0"/>
          </a:p>
          <a:p>
            <a:pPr lvl="0"/>
            <a:r>
              <a:rPr lang="it-IT" sz="2800" b="1" dirty="0" smtClean="0">
                <a:solidFill>
                  <a:schemeClr val="accent6">
                    <a:lumMod val="75000"/>
                  </a:schemeClr>
                </a:solidFill>
              </a:rPr>
              <a:t>Un </a:t>
            </a: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</a:rPr>
              <a:t>dispositivo hardware di lettura </a:t>
            </a:r>
            <a:r>
              <a:rPr lang="it-IT" sz="2800" dirty="0"/>
              <a:t>(es ebook reader). Alcuni lettori per e-book sono compatibili solo con formati specifici, altri sono in grado di leggerne molti.</a:t>
            </a:r>
          </a:p>
          <a:p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107504" y="134076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107504" y="47251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107504" y="3463265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107504" y="220486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3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5300" dirty="0">
                <a:solidFill>
                  <a:schemeClr val="accent2">
                    <a:lumMod val="50000"/>
                  </a:schemeClr>
                </a:solidFill>
              </a:rPr>
              <a:t>DRM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it-IT" sz="3100" dirty="0">
                <a:solidFill>
                  <a:schemeClr val="bg2">
                    <a:lumMod val="25000"/>
                  </a:schemeClr>
                </a:solidFill>
              </a:rPr>
              <a:t>Digital </a:t>
            </a:r>
            <a:r>
              <a:rPr lang="it-IT" sz="3100" dirty="0" err="1">
                <a:solidFill>
                  <a:schemeClr val="bg2">
                    <a:lumMod val="25000"/>
                  </a:schemeClr>
                </a:solidFill>
              </a:rPr>
              <a:t>Rights</a:t>
            </a:r>
            <a:r>
              <a:rPr lang="it-IT" sz="3100" dirty="0">
                <a:solidFill>
                  <a:schemeClr val="bg2">
                    <a:lumMod val="25000"/>
                  </a:schemeClr>
                </a:solidFill>
              </a:rPr>
              <a:t> Management)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700808"/>
            <a:ext cx="835292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Molti  e-book sono protetti da DRM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, sistemi per esercitare e amministrare i diritti d’autore, il copyright. </a:t>
            </a:r>
            <a:endParaRPr lang="it-IT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Per </a:t>
            </a:r>
            <a: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  <a:t>DRM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si fa riferimento alla  protezione che alcuni produttori applicano ai loro e-book per evitare che vengano copiati, distribuiti liberamente o letti  dai dispositivi delle aziende 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concorrenti.</a:t>
            </a:r>
          </a:p>
          <a:p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maggior parte di quelli in vendita 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(Amazon, </a:t>
            </a:r>
            <a:r>
              <a:rPr lang="it-IT" sz="2800" dirty="0" err="1" smtClean="0">
                <a:solidFill>
                  <a:schemeClr val="accent1">
                    <a:lumMod val="75000"/>
                  </a:schemeClr>
                </a:solidFill>
              </a:rPr>
              <a:t>Barnes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&amp; </a:t>
            </a:r>
            <a:r>
              <a:rPr lang="it-IT" sz="2800" dirty="0" err="1" smtClean="0">
                <a:solidFill>
                  <a:schemeClr val="accent1">
                    <a:lumMod val="75000"/>
                  </a:schemeClr>
                </a:solidFill>
              </a:rPr>
              <a:t>Noble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) hanno protezione 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DRM. </a:t>
            </a:r>
            <a:endParaRPr lang="it-IT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80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chemeClr val="tx2">
                    <a:lumMod val="50000"/>
                  </a:schemeClr>
                </a:solidFill>
              </a:rPr>
              <a:t>Formato .pdf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it-IT" sz="3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it-IT" sz="3100" dirty="0" err="1">
                <a:solidFill>
                  <a:schemeClr val="bg2">
                    <a:lumMod val="50000"/>
                  </a:schemeClr>
                </a:solidFill>
              </a:rPr>
              <a:t>Portable</a:t>
            </a:r>
            <a:r>
              <a:rPr lang="it-IT" sz="3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3100" dirty="0" err="1">
                <a:solidFill>
                  <a:schemeClr val="bg2">
                    <a:lumMod val="50000"/>
                  </a:schemeClr>
                </a:solidFill>
              </a:rPr>
              <a:t>Document</a:t>
            </a:r>
            <a:r>
              <a:rPr lang="it-IT" sz="3100" dirty="0">
                <a:solidFill>
                  <a:schemeClr val="bg2">
                    <a:lumMod val="50000"/>
                  </a:schemeClr>
                </a:solidFill>
              </a:rPr>
              <a:t> Format)</a:t>
            </a:r>
            <a:r>
              <a:rPr lang="it-IT" dirty="0"/>
              <a:t> 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1124744"/>
            <a:ext cx="7560840" cy="25237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bg2">
                    <a:lumMod val="10000"/>
                  </a:schemeClr>
                </a:solidFill>
              </a:rPr>
              <a:t>Non è un formato specifico per ebook.</a:t>
            </a:r>
          </a:p>
          <a:p>
            <a:endParaRPr lang="it-IT" sz="2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it-IT" sz="2800" b="1" dirty="0" smtClean="0">
                <a:solidFill>
                  <a:schemeClr val="bg2">
                    <a:lumMod val="10000"/>
                  </a:schemeClr>
                </a:solidFill>
              </a:rPr>
              <a:t>È nato per essere stampato.</a:t>
            </a:r>
          </a:p>
          <a:p>
            <a:endParaRPr lang="it-IT" sz="2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it-IT" sz="2800" b="1" dirty="0" smtClean="0">
                <a:solidFill>
                  <a:schemeClr val="bg2">
                    <a:lumMod val="10000"/>
                  </a:schemeClr>
                </a:solidFill>
              </a:rPr>
              <a:t>Difficile da leggere sui lettori di ebook</a:t>
            </a:r>
            <a:r>
              <a:rPr lang="it-IT" sz="28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645024"/>
            <a:ext cx="79208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Alcuni lettori per e-book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</a:rPr>
              <a:t>Kindle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, Sony Reader, 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</a:rPr>
              <a:t>Nook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 e </a:t>
            </a:r>
            <a:r>
              <a:rPr lang="it-IT" sz="2000" b="1" dirty="0" err="1">
                <a:solidFill>
                  <a:schemeClr val="accent1">
                    <a:lumMod val="75000"/>
                  </a:schemeClr>
                </a:solidFill>
              </a:rPr>
              <a:t>Kobo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 Reader) sono in grado di leggere i 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.pdf,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ma questo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formato, 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anche quando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compatibile con i reader,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non facilita la lettura. </a:t>
            </a:r>
            <a:endParaRPr lang="it-IT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0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È un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problema soprattutto per </a:t>
            </a:r>
            <a:r>
              <a:rPr lang="it-IT" sz="2000" b="1" dirty="0">
                <a:solidFill>
                  <a:schemeClr val="bg2">
                    <a:lumMod val="50000"/>
                  </a:schemeClr>
                </a:solidFill>
              </a:rPr>
              <a:t>i </a:t>
            </a:r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libri di testo scolastici digitali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(in alternativa alla versione cartacea), che spesso sono proposti in .pdf dalle case editrici</a:t>
            </a:r>
          </a:p>
          <a:p>
            <a:endParaRPr lang="it-IT" dirty="0"/>
          </a:p>
        </p:txBody>
      </p:sp>
      <p:sp>
        <p:nvSpPr>
          <p:cNvPr id="10" name="Ovale 9"/>
          <p:cNvSpPr/>
          <p:nvPr/>
        </p:nvSpPr>
        <p:spPr>
          <a:xfrm>
            <a:off x="467544" y="1209923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457126" y="209859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467544" y="292494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Picture 33" descr="Adobe-acrob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42608"/>
            <a:ext cx="978058" cy="9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7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3146" y="4043"/>
            <a:ext cx="8676456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Formato </a:t>
            </a:r>
            <a:r>
              <a:rPr lang="it-IT" b="1" dirty="0" err="1">
                <a:solidFill>
                  <a:schemeClr val="accent2">
                    <a:lumMod val="50000"/>
                  </a:schemeClr>
                </a:solidFill>
              </a:rPr>
              <a:t>MobiPocket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it-IT" b="1" dirty="0" err="1">
                <a:solidFill>
                  <a:schemeClr val="accent2">
                    <a:lumMod val="50000"/>
                  </a:schemeClr>
                </a:solidFill>
              </a:rPr>
              <a:t>Kindle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209923"/>
            <a:ext cx="69847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Amazon ha acquistato nel 2005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mobiPocket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un vecchio formato nel quale ha introdotto delle modifiche e lo ha usato per il </a:t>
            </a:r>
            <a:r>
              <a:rPr lang="it-IT" sz="2800" dirty="0" err="1">
                <a:solidFill>
                  <a:schemeClr val="tx2">
                    <a:lumMod val="50000"/>
                  </a:schemeClr>
                </a:solidFill>
              </a:rPr>
              <a:t>Kindle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t-IT" sz="2800" dirty="0"/>
          </a:p>
          <a:p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Lo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chiamano anche AZW.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t-IT" sz="2800" dirty="0"/>
          </a:p>
          <a:p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compatibile con gli standard aperti (OEB, XHTML).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t-IT" sz="2800" dirty="0" smtClean="0"/>
          </a:p>
          <a:p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’ DRM.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t-IT" sz="2800" dirty="0"/>
          </a:p>
          <a:p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compatibile con molte applicazioni.</a:t>
            </a:r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867644" y="1353939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899592" y="302438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899592" y="3916461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899592" y="5258891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12788" y="602128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25926"/>
            <a:ext cx="13811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50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7D4029E1-E5A9-40BF-8776-4BC7CAED6AC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1037</Words>
  <Application>Microsoft Office PowerPoint</Application>
  <PresentationFormat>Presentazione su schermo (4:3)</PresentationFormat>
  <Paragraphs>186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Presentazione standard di PowerPoint</vt:lpstr>
      <vt:lpstr>TIPOLOGIE DI FORMATI EBOOK</vt:lpstr>
      <vt:lpstr>Formati aperti</vt:lpstr>
      <vt:lpstr>OEB (Open eBook)</vt:lpstr>
      <vt:lpstr>OEB (Open eBook)</vt:lpstr>
      <vt:lpstr>Per leggere un ebook  servono:</vt:lpstr>
      <vt:lpstr>DRM  (Digital Rights Management)</vt:lpstr>
      <vt:lpstr>Formato .pdf (Portable Document Format) </vt:lpstr>
      <vt:lpstr>Formato MobiPocket/Kindle</vt:lpstr>
      <vt:lpstr>Formato .epub</vt:lpstr>
      <vt:lpstr>Formato .epub</vt:lpstr>
      <vt:lpstr>Formato .epub</vt:lpstr>
      <vt:lpstr>Formato .epub</vt:lpstr>
      <vt:lpstr>Formato .epub</vt:lpstr>
      <vt:lpstr>Formato .epub</vt:lpstr>
      <vt:lpstr>Formato .epub 3</vt:lpstr>
      <vt:lpstr>SUPPORTI FISICI</vt:lpstr>
      <vt:lpstr>Information Literacy</vt:lpstr>
      <vt:lpstr>Information Literacy</vt:lpstr>
      <vt:lpstr>Information Literacy</vt:lpstr>
      <vt:lpstr>Information Literacy</vt:lpstr>
      <vt:lpstr>Information Literacy</vt:lpstr>
      <vt:lpstr>Information Literacy</vt:lpstr>
      <vt:lpstr>Information Literacy</vt:lpstr>
      <vt:lpstr>Information Literacy</vt:lpstr>
      <vt:lpstr>Information Literacy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Antichi</dc:creator>
  <cp:keywords>ebook, formati</cp:keywords>
  <cp:lastModifiedBy>Laura Antichi</cp:lastModifiedBy>
  <cp:revision>9</cp:revision>
  <dcterms:created xsi:type="dcterms:W3CDTF">2012-02-24T16:02:09Z</dcterms:created>
  <dcterms:modified xsi:type="dcterms:W3CDTF">2012-02-28T19:15:52Z</dcterms:modified>
</cp:coreProperties>
</file>