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3" r:id="rId5"/>
    <p:sldId id="257" r:id="rId6"/>
    <p:sldId id="258" r:id="rId7"/>
    <p:sldId id="261" r:id="rId8"/>
    <p:sldId id="260" r:id="rId9"/>
    <p:sldId id="259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002A"/>
    <a:srgbClr val="FFFF99"/>
    <a:srgbClr val="CC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1119-8DAD-4137-9A81-7339190A82EE}" type="datetimeFigureOut">
              <a:rPr lang="it-IT" smtClean="0"/>
              <a:pPr/>
              <a:t>10/10/2010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498C-7DE5-4E89-8DA9-2374CDB92B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1119-8DAD-4137-9A81-7339190A82EE}" type="datetimeFigureOut">
              <a:rPr lang="it-IT" smtClean="0"/>
              <a:pPr/>
              <a:t>10/10/2010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498C-7DE5-4E89-8DA9-2374CDB92B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1119-8DAD-4137-9A81-7339190A82EE}" type="datetimeFigureOut">
              <a:rPr lang="it-IT" smtClean="0"/>
              <a:pPr/>
              <a:t>10/10/2010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498C-7DE5-4E89-8DA9-2374CDB92B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1119-8DAD-4137-9A81-7339190A82EE}" type="datetimeFigureOut">
              <a:rPr lang="it-IT" smtClean="0"/>
              <a:pPr/>
              <a:t>10/10/2010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498C-7DE5-4E89-8DA9-2374CDB92B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1119-8DAD-4137-9A81-7339190A82EE}" type="datetimeFigureOut">
              <a:rPr lang="it-IT" smtClean="0"/>
              <a:pPr/>
              <a:t>10/10/2010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498C-7DE5-4E89-8DA9-2374CDB92B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1119-8DAD-4137-9A81-7339190A82EE}" type="datetimeFigureOut">
              <a:rPr lang="it-IT" smtClean="0"/>
              <a:pPr/>
              <a:t>10/10/2010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498C-7DE5-4E89-8DA9-2374CDB92B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1119-8DAD-4137-9A81-7339190A82EE}" type="datetimeFigureOut">
              <a:rPr lang="it-IT" smtClean="0"/>
              <a:pPr/>
              <a:t>10/10/2010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498C-7DE5-4E89-8DA9-2374CDB92B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1119-8DAD-4137-9A81-7339190A82EE}" type="datetimeFigureOut">
              <a:rPr lang="it-IT" smtClean="0"/>
              <a:pPr/>
              <a:t>10/10/2010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498C-7DE5-4E89-8DA9-2374CDB92B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1119-8DAD-4137-9A81-7339190A82EE}" type="datetimeFigureOut">
              <a:rPr lang="it-IT" smtClean="0"/>
              <a:pPr/>
              <a:t>10/10/2010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498C-7DE5-4E89-8DA9-2374CDB92B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1119-8DAD-4137-9A81-7339190A82EE}" type="datetimeFigureOut">
              <a:rPr lang="it-IT" smtClean="0"/>
              <a:pPr/>
              <a:t>10/10/2010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498C-7DE5-4E89-8DA9-2374CDB92B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1119-8DAD-4137-9A81-7339190A82EE}" type="datetimeFigureOut">
              <a:rPr lang="it-IT" smtClean="0"/>
              <a:pPr/>
              <a:t>10/10/2010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498C-7DE5-4E89-8DA9-2374CDB92B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E1119-8DAD-4137-9A81-7339190A82EE}" type="datetimeFigureOut">
              <a:rPr lang="it-IT" smtClean="0"/>
              <a:pPr/>
              <a:t>10/10/2010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5498C-7DE5-4E89-8DA9-2374CDB92B2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e 7"/>
          <p:cNvSpPr/>
          <p:nvPr/>
        </p:nvSpPr>
        <p:spPr>
          <a:xfrm>
            <a:off x="2483768" y="1988840"/>
            <a:ext cx="3888432" cy="338437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4000" dirty="0"/>
          </a:p>
        </p:txBody>
      </p:sp>
      <p:sp>
        <p:nvSpPr>
          <p:cNvPr id="11" name="Trapezio 10"/>
          <p:cNvSpPr/>
          <p:nvPr/>
        </p:nvSpPr>
        <p:spPr>
          <a:xfrm rot="5400000">
            <a:off x="827584" y="2564904"/>
            <a:ext cx="2736304" cy="2160240"/>
          </a:xfrm>
          <a:prstGeom prst="trapezoid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b="1" dirty="0" smtClean="0">
                <a:solidFill>
                  <a:srgbClr val="C00000"/>
                </a:solidFill>
              </a:rPr>
              <a:t>bisogno</a:t>
            </a:r>
            <a:endParaRPr lang="it-IT" sz="4000" b="1" dirty="0">
              <a:solidFill>
                <a:srgbClr val="C00000"/>
              </a:solidFill>
            </a:endParaRPr>
          </a:p>
        </p:txBody>
      </p:sp>
      <p:sp>
        <p:nvSpPr>
          <p:cNvPr id="12" name="Trapezio 11"/>
          <p:cNvSpPr/>
          <p:nvPr/>
        </p:nvSpPr>
        <p:spPr>
          <a:xfrm rot="16200000">
            <a:off x="5292080" y="2636912"/>
            <a:ext cx="2736304" cy="2160240"/>
          </a:xfrm>
          <a:prstGeom prst="trapezoid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b="1" dirty="0" smtClean="0">
                <a:solidFill>
                  <a:srgbClr val="C00000"/>
                </a:solidFill>
              </a:rPr>
              <a:t>progetto</a:t>
            </a:r>
            <a:endParaRPr lang="it-IT" sz="4000" b="1" dirty="0">
              <a:solidFill>
                <a:srgbClr val="C00000"/>
              </a:solidFill>
            </a:endParaRPr>
          </a:p>
        </p:txBody>
      </p:sp>
      <p:pic>
        <p:nvPicPr>
          <p:cNvPr id="13" name="Immagine 12" descr="class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0"/>
            <a:ext cx="1811251" cy="1412776"/>
          </a:xfrm>
          <a:prstGeom prst="rect">
            <a:avLst/>
          </a:prstGeom>
        </p:spPr>
      </p:pic>
      <p:sp>
        <p:nvSpPr>
          <p:cNvPr id="14" name="Ovale 13"/>
          <p:cNvSpPr/>
          <p:nvPr/>
        </p:nvSpPr>
        <p:spPr>
          <a:xfrm>
            <a:off x="3059832" y="2420888"/>
            <a:ext cx="2880320" cy="2664296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APPRENDERE </a:t>
            </a:r>
            <a:r>
              <a:rPr lang="it-IT" b="1" dirty="0"/>
              <a:t>CON </a:t>
            </a:r>
            <a:r>
              <a:rPr lang="it-IT" b="1" dirty="0" smtClean="0"/>
              <a:t>NUOVI ACCESSI SOCIALI </a:t>
            </a:r>
            <a:r>
              <a:rPr lang="it-IT" b="1" dirty="0" err="1" smtClean="0"/>
              <a:t>DI</a:t>
            </a:r>
            <a:r>
              <a:rPr lang="it-IT" b="1" dirty="0" smtClean="0"/>
              <a:t> CONOSCENZA, USARE </a:t>
            </a:r>
            <a:r>
              <a:rPr lang="it-IT" b="1" dirty="0"/>
              <a:t>LA LIM E GLI STRUMENTI DEL WEB </a:t>
            </a:r>
            <a:r>
              <a:rPr lang="it-IT" b="1" dirty="0" smtClean="0"/>
              <a:t>2.0 </a:t>
            </a:r>
            <a:r>
              <a:rPr lang="it-IT" b="1" dirty="0"/>
              <a:t>IN CLASSE</a:t>
            </a:r>
            <a:endParaRPr lang="it-IT" dirty="0"/>
          </a:p>
        </p:txBody>
      </p:sp>
      <p:sp>
        <p:nvSpPr>
          <p:cNvPr id="15" name="Rettangolo 14"/>
          <p:cNvSpPr/>
          <p:nvPr/>
        </p:nvSpPr>
        <p:spPr>
          <a:xfrm>
            <a:off x="3347864" y="1988840"/>
            <a:ext cx="2304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Pour">
              <a:avLst/>
            </a:prstTxWarp>
            <a:spAutoFit/>
          </a:bodyPr>
          <a:lstStyle/>
          <a:p>
            <a:pPr algn="ctr"/>
            <a:r>
              <a:rPr lang="it-IT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idea</a:t>
            </a:r>
            <a:endParaRPr lang="it-IT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6" name="Rettangolo 15"/>
          <p:cNvSpPr/>
          <p:nvPr/>
        </p:nvSpPr>
        <p:spPr>
          <a:xfrm rot="10800000">
            <a:off x="3347864" y="4581128"/>
            <a:ext cx="2304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Pour">
              <a:avLst/>
            </a:prstTxWarp>
            <a:spAutoFit/>
            <a:scene3d>
              <a:camera prst="orthographicFront">
                <a:rot lat="0" lon="20999997" rev="0"/>
              </a:camera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54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idea</a:t>
            </a:r>
            <a:endParaRPr lang="it-IT" sz="54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CasellaDiTesto 16"/>
          <p:cNvSpPr txBox="1"/>
          <p:nvPr/>
        </p:nvSpPr>
        <p:spPr>
          <a:xfrm rot="16200000">
            <a:off x="1768334" y="349636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</a:rPr>
              <a:t>Analisi di contesto</a:t>
            </a:r>
            <a:endParaRPr lang="it-IT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 rot="5400000">
            <a:off x="5111189" y="3393867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</a:rPr>
              <a:t>Pratiche nuove dell’apprendere</a:t>
            </a:r>
            <a:endParaRPr lang="it-IT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 rot="16200000">
            <a:off x="1624318" y="349636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tx2">
                    <a:lumMod val="50000"/>
                  </a:schemeClr>
                </a:solidFill>
              </a:rPr>
              <a:t>AUTOANALISI</a:t>
            </a:r>
            <a:endParaRPr lang="it-IT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" name="CasellaDiTesto 19"/>
          <p:cNvSpPr txBox="1"/>
          <p:nvPr/>
        </p:nvSpPr>
        <p:spPr>
          <a:xfrm rot="5400000">
            <a:off x="5656766" y="356837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tx2">
                    <a:lumMod val="50000"/>
                  </a:schemeClr>
                </a:solidFill>
              </a:rPr>
              <a:t>AUTOANALISI</a:t>
            </a:r>
            <a:endParaRPr lang="it-IT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e 7"/>
          <p:cNvSpPr/>
          <p:nvPr/>
        </p:nvSpPr>
        <p:spPr>
          <a:xfrm>
            <a:off x="2483768" y="1988840"/>
            <a:ext cx="3888432" cy="338437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4000" dirty="0"/>
          </a:p>
        </p:txBody>
      </p:sp>
      <p:sp>
        <p:nvSpPr>
          <p:cNvPr id="11" name="Trapezio 10"/>
          <p:cNvSpPr/>
          <p:nvPr/>
        </p:nvSpPr>
        <p:spPr>
          <a:xfrm rot="5400000">
            <a:off x="827584" y="2564904"/>
            <a:ext cx="2736304" cy="2160240"/>
          </a:xfrm>
          <a:prstGeom prst="trapezoid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b="1" dirty="0" smtClean="0">
                <a:solidFill>
                  <a:srgbClr val="C00000"/>
                </a:solidFill>
              </a:rPr>
              <a:t>bisogno</a:t>
            </a:r>
            <a:endParaRPr lang="it-IT" sz="4000" b="1" dirty="0">
              <a:solidFill>
                <a:srgbClr val="C00000"/>
              </a:solidFill>
            </a:endParaRPr>
          </a:p>
        </p:txBody>
      </p:sp>
      <p:sp>
        <p:nvSpPr>
          <p:cNvPr id="12" name="Trapezio 11"/>
          <p:cNvSpPr/>
          <p:nvPr/>
        </p:nvSpPr>
        <p:spPr>
          <a:xfrm rot="16200000">
            <a:off x="5292080" y="2636912"/>
            <a:ext cx="2736304" cy="2160240"/>
          </a:xfrm>
          <a:prstGeom prst="trapezoid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b="1" dirty="0" smtClean="0">
                <a:solidFill>
                  <a:srgbClr val="C00000"/>
                </a:solidFill>
              </a:rPr>
              <a:t>progetto</a:t>
            </a:r>
            <a:endParaRPr lang="it-IT" sz="4000" b="1" dirty="0">
              <a:solidFill>
                <a:srgbClr val="C00000"/>
              </a:solidFill>
            </a:endParaRPr>
          </a:p>
        </p:txBody>
      </p:sp>
      <p:pic>
        <p:nvPicPr>
          <p:cNvPr id="13" name="Immagine 12" descr="class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0"/>
            <a:ext cx="1811251" cy="1412776"/>
          </a:xfrm>
          <a:prstGeom prst="rect">
            <a:avLst/>
          </a:prstGeom>
        </p:spPr>
      </p:pic>
      <p:sp>
        <p:nvSpPr>
          <p:cNvPr id="14" name="Ovale 13"/>
          <p:cNvSpPr/>
          <p:nvPr/>
        </p:nvSpPr>
        <p:spPr>
          <a:xfrm>
            <a:off x="3059832" y="2420888"/>
            <a:ext cx="2880320" cy="2664296"/>
          </a:xfrm>
          <a:prstGeom prst="ellipse">
            <a:avLst/>
          </a:prstGeom>
          <a:solidFill>
            <a:srgbClr val="2A0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USARE LA LIM E LE APPLICAZIONI  DEL WEB 2.0 PER APPRENDERE IN CLASSE CON NUOVI ACCESSI SOCIALI </a:t>
            </a:r>
            <a:r>
              <a:rPr lang="it-IT" b="1" dirty="0" err="1" smtClean="0"/>
              <a:t>DI</a:t>
            </a:r>
            <a:r>
              <a:rPr lang="it-IT" b="1" dirty="0" smtClean="0"/>
              <a:t> CONOSCENZA</a:t>
            </a:r>
            <a:endParaRPr lang="it-IT" dirty="0"/>
          </a:p>
        </p:txBody>
      </p:sp>
      <p:sp>
        <p:nvSpPr>
          <p:cNvPr id="15" name="Rettangolo 14"/>
          <p:cNvSpPr/>
          <p:nvPr/>
        </p:nvSpPr>
        <p:spPr>
          <a:xfrm>
            <a:off x="3347864" y="1988840"/>
            <a:ext cx="2304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Pour">
              <a:avLst/>
            </a:prstTxWarp>
            <a:spAutoFit/>
          </a:bodyPr>
          <a:lstStyle/>
          <a:p>
            <a:pPr algn="ctr"/>
            <a:r>
              <a:rPr lang="it-IT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Idea 2.0</a:t>
            </a:r>
            <a:endParaRPr lang="it-IT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6" name="Rettangolo 15"/>
          <p:cNvSpPr/>
          <p:nvPr/>
        </p:nvSpPr>
        <p:spPr>
          <a:xfrm rot="10800000">
            <a:off x="3347864" y="4581128"/>
            <a:ext cx="2304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Pour">
              <a:avLst/>
            </a:prstTxWarp>
            <a:spAutoFit/>
            <a:scene3d>
              <a:camera prst="orthographicFront">
                <a:rot lat="0" lon="20999997" rev="0"/>
              </a:camera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54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Idea 2.0</a:t>
            </a:r>
            <a:endParaRPr lang="it-IT" sz="54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CasellaDiTesto 16"/>
          <p:cNvSpPr txBox="1"/>
          <p:nvPr/>
        </p:nvSpPr>
        <p:spPr>
          <a:xfrm rot="16200000">
            <a:off x="1768334" y="349636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</a:rPr>
              <a:t>Analisi di contesto</a:t>
            </a:r>
            <a:endParaRPr lang="it-IT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 rot="5400000">
            <a:off x="5111189" y="3393867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</a:rPr>
              <a:t>Pratiche nuove dell’apprendere</a:t>
            </a:r>
            <a:endParaRPr lang="it-IT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 rot="16200000">
            <a:off x="1624318" y="349636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tx2">
                    <a:lumMod val="50000"/>
                  </a:schemeClr>
                </a:solidFill>
              </a:rPr>
              <a:t>AUTOANALISI</a:t>
            </a:r>
            <a:endParaRPr lang="it-IT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" name="CasellaDiTesto 19"/>
          <p:cNvSpPr txBox="1"/>
          <p:nvPr/>
        </p:nvSpPr>
        <p:spPr>
          <a:xfrm rot="5400000">
            <a:off x="5656766" y="356837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tx2">
                    <a:lumMod val="50000"/>
                  </a:schemeClr>
                </a:solidFill>
              </a:rPr>
              <a:t>AUTOANALISI</a:t>
            </a:r>
            <a:endParaRPr lang="it-IT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e 7"/>
          <p:cNvSpPr/>
          <p:nvPr/>
        </p:nvSpPr>
        <p:spPr>
          <a:xfrm>
            <a:off x="2483768" y="1988840"/>
            <a:ext cx="3888432" cy="338437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4000" dirty="0"/>
          </a:p>
        </p:txBody>
      </p:sp>
      <p:sp>
        <p:nvSpPr>
          <p:cNvPr id="11" name="Trapezio 10"/>
          <p:cNvSpPr/>
          <p:nvPr/>
        </p:nvSpPr>
        <p:spPr>
          <a:xfrm rot="5400000">
            <a:off x="935596" y="2672916"/>
            <a:ext cx="2736304" cy="1944216"/>
          </a:xfrm>
          <a:prstGeom prst="trapezoid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b="1" dirty="0" smtClean="0">
                <a:solidFill>
                  <a:srgbClr val="C00000"/>
                </a:solidFill>
              </a:rPr>
              <a:t>bisogno</a:t>
            </a:r>
            <a:endParaRPr lang="it-IT" sz="4000" b="1" dirty="0">
              <a:solidFill>
                <a:srgbClr val="C00000"/>
              </a:solidFill>
            </a:endParaRPr>
          </a:p>
        </p:txBody>
      </p:sp>
      <p:sp>
        <p:nvSpPr>
          <p:cNvPr id="12" name="Trapezio 11"/>
          <p:cNvSpPr/>
          <p:nvPr/>
        </p:nvSpPr>
        <p:spPr>
          <a:xfrm rot="16200000">
            <a:off x="5292080" y="2636912"/>
            <a:ext cx="2736304" cy="2160240"/>
          </a:xfrm>
          <a:prstGeom prst="trapezoid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b="1" dirty="0" smtClean="0">
                <a:solidFill>
                  <a:srgbClr val="C00000"/>
                </a:solidFill>
              </a:rPr>
              <a:t>progetto</a:t>
            </a:r>
            <a:endParaRPr lang="it-IT" sz="4000" b="1" dirty="0">
              <a:solidFill>
                <a:srgbClr val="C00000"/>
              </a:solidFill>
            </a:endParaRPr>
          </a:p>
        </p:txBody>
      </p:sp>
      <p:pic>
        <p:nvPicPr>
          <p:cNvPr id="13" name="Immagine 12" descr="class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0"/>
            <a:ext cx="1811251" cy="1412776"/>
          </a:xfrm>
          <a:prstGeom prst="rect">
            <a:avLst/>
          </a:prstGeom>
        </p:spPr>
      </p:pic>
      <p:sp>
        <p:nvSpPr>
          <p:cNvPr id="14" name="Ovale 13"/>
          <p:cNvSpPr/>
          <p:nvPr/>
        </p:nvSpPr>
        <p:spPr>
          <a:xfrm>
            <a:off x="3059832" y="2420888"/>
            <a:ext cx="2880320" cy="2664296"/>
          </a:xfrm>
          <a:prstGeom prst="ellipse">
            <a:avLst/>
          </a:prstGeom>
          <a:solidFill>
            <a:srgbClr val="2A0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USARE LA LIM, TABLET EBOOK E LE APPLICAZIONI  DEL WEB 2.0 PER APPRENDERE IN CLASSE CON NUOVI ACCESSI SOCIALI </a:t>
            </a:r>
            <a:r>
              <a:rPr lang="it-IT" b="1" dirty="0" err="1" smtClean="0"/>
              <a:t>DI</a:t>
            </a:r>
            <a:r>
              <a:rPr lang="it-IT" b="1" dirty="0" smtClean="0"/>
              <a:t> CONOSCENZA</a:t>
            </a:r>
            <a:endParaRPr lang="it-IT" dirty="0"/>
          </a:p>
        </p:txBody>
      </p:sp>
      <p:sp>
        <p:nvSpPr>
          <p:cNvPr id="15" name="Rettangolo 14"/>
          <p:cNvSpPr/>
          <p:nvPr/>
        </p:nvSpPr>
        <p:spPr>
          <a:xfrm>
            <a:off x="3347864" y="1988840"/>
            <a:ext cx="2304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Pour">
              <a:avLst/>
            </a:prstTxWarp>
            <a:spAutoFit/>
          </a:bodyPr>
          <a:lstStyle/>
          <a:p>
            <a:pPr algn="ctr"/>
            <a:r>
              <a:rPr lang="it-IT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Idea 2.0</a:t>
            </a:r>
            <a:endParaRPr lang="it-IT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6" name="Rettangolo 15"/>
          <p:cNvSpPr/>
          <p:nvPr/>
        </p:nvSpPr>
        <p:spPr>
          <a:xfrm rot="10800000">
            <a:off x="3347864" y="4581128"/>
            <a:ext cx="2304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Pour">
              <a:avLst/>
            </a:prstTxWarp>
            <a:spAutoFit/>
            <a:scene3d>
              <a:camera prst="orthographicFront">
                <a:rot lat="0" lon="20999997" rev="0"/>
              </a:camera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54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Idea 2.0</a:t>
            </a:r>
            <a:endParaRPr lang="it-IT" sz="54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CasellaDiTesto 16"/>
          <p:cNvSpPr txBox="1"/>
          <p:nvPr/>
        </p:nvSpPr>
        <p:spPr>
          <a:xfrm rot="16200000">
            <a:off x="1768334" y="349636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</a:rPr>
              <a:t>Analisi di contesto</a:t>
            </a:r>
            <a:endParaRPr lang="it-IT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 rot="5400000">
            <a:off x="5111189" y="3393867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</a:rPr>
              <a:t>Pratiche nuove dell’apprendere</a:t>
            </a:r>
            <a:endParaRPr lang="it-IT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 rot="16200000">
            <a:off x="1624318" y="349636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tx2">
                    <a:lumMod val="50000"/>
                  </a:schemeClr>
                </a:solidFill>
              </a:rPr>
              <a:t>AUTOANALISI</a:t>
            </a:r>
            <a:endParaRPr lang="it-IT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" name="CasellaDiTesto 19"/>
          <p:cNvSpPr txBox="1"/>
          <p:nvPr/>
        </p:nvSpPr>
        <p:spPr>
          <a:xfrm rot="5400000">
            <a:off x="5656766" y="356837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tx2">
                    <a:lumMod val="50000"/>
                  </a:schemeClr>
                </a:solidFill>
              </a:rPr>
              <a:t>AUTOANALISI</a:t>
            </a:r>
            <a:endParaRPr lang="it-IT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" name="Ovale 21"/>
          <p:cNvSpPr/>
          <p:nvPr/>
        </p:nvSpPr>
        <p:spPr>
          <a:xfrm>
            <a:off x="7092280" y="1772816"/>
            <a:ext cx="1763688" cy="381642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2">
                    <a:lumMod val="50000"/>
                  </a:schemeClr>
                </a:solidFill>
              </a:rPr>
              <a:t>LIM</a:t>
            </a:r>
          </a:p>
          <a:p>
            <a:pPr algn="ctr"/>
            <a:endParaRPr lang="it-IT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it-IT" b="1" dirty="0" smtClean="0">
                <a:solidFill>
                  <a:schemeClr val="tx2">
                    <a:lumMod val="50000"/>
                  </a:schemeClr>
                </a:solidFill>
              </a:rPr>
              <a:t>KINDLE 3G o IPAD</a:t>
            </a:r>
          </a:p>
          <a:p>
            <a:pPr algn="ctr"/>
            <a:endParaRPr lang="it-IT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it-IT" b="1" dirty="0" smtClean="0">
                <a:solidFill>
                  <a:schemeClr val="tx2">
                    <a:lumMod val="50000"/>
                  </a:schemeClr>
                </a:solidFill>
              </a:rPr>
              <a:t>PC</a:t>
            </a:r>
          </a:p>
          <a:p>
            <a:pPr algn="ctr"/>
            <a:endParaRPr lang="it-IT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it-IT" sz="1400" b="1" dirty="0" smtClean="0">
                <a:solidFill>
                  <a:schemeClr val="tx2">
                    <a:lumMod val="50000"/>
                  </a:schemeClr>
                </a:solidFill>
              </a:rPr>
              <a:t>APPLICAZIONI </a:t>
            </a:r>
            <a:r>
              <a:rPr lang="it-IT" b="1" dirty="0" smtClean="0">
                <a:solidFill>
                  <a:schemeClr val="tx2">
                    <a:lumMod val="50000"/>
                  </a:schemeClr>
                </a:solidFill>
              </a:rPr>
              <a:t> WEB 2.0</a:t>
            </a:r>
            <a:endParaRPr lang="it-IT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" name="Ovale 23"/>
          <p:cNvSpPr/>
          <p:nvPr/>
        </p:nvSpPr>
        <p:spPr>
          <a:xfrm>
            <a:off x="179512" y="1844824"/>
            <a:ext cx="1656184" cy="381642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2">
                    <a:lumMod val="50000"/>
                  </a:schemeClr>
                </a:solidFill>
              </a:rPr>
              <a:t>INNOVAZIONE </a:t>
            </a:r>
            <a:r>
              <a:rPr lang="it-IT" sz="1600" b="1" dirty="0" smtClean="0">
                <a:solidFill>
                  <a:schemeClr val="tx2">
                    <a:lumMod val="50000"/>
                  </a:schemeClr>
                </a:solidFill>
              </a:rPr>
              <a:t>DIDATTICA</a:t>
            </a:r>
            <a:r>
              <a:rPr lang="it-IT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it-IT" sz="1600" b="1" dirty="0" smtClean="0">
                <a:solidFill>
                  <a:schemeClr val="tx2">
                    <a:lumMod val="50000"/>
                  </a:schemeClr>
                </a:solidFill>
              </a:rPr>
              <a:t>E</a:t>
            </a:r>
          </a:p>
          <a:p>
            <a:pPr algn="ctr"/>
            <a:r>
              <a:rPr lang="it-IT" sz="1600" b="1" dirty="0" smtClean="0">
                <a:solidFill>
                  <a:schemeClr val="tx2">
                    <a:lumMod val="50000"/>
                  </a:schemeClr>
                </a:solidFill>
              </a:rPr>
              <a:t>PROGETTO</a:t>
            </a:r>
            <a:endParaRPr lang="it-IT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it-IT" b="1" dirty="0" err="1" smtClean="0">
                <a:solidFill>
                  <a:srgbClr val="7030A0"/>
                </a:solidFill>
              </a:rPr>
              <a:t>Setting</a:t>
            </a:r>
            <a:r>
              <a:rPr lang="it-IT" b="1" dirty="0" smtClean="0">
                <a:solidFill>
                  <a:srgbClr val="7030A0"/>
                </a:solidFill>
              </a:rPr>
              <a:t> tecnologico</a:t>
            </a:r>
            <a:endParaRPr lang="it-IT" b="1" dirty="0">
              <a:solidFill>
                <a:srgbClr val="7030A0"/>
              </a:solidFill>
            </a:endParaRPr>
          </a:p>
        </p:txBody>
      </p:sp>
      <p:sp>
        <p:nvSpPr>
          <p:cNvPr id="3" name="Ovale 2"/>
          <p:cNvSpPr/>
          <p:nvPr/>
        </p:nvSpPr>
        <p:spPr>
          <a:xfrm>
            <a:off x="1547664" y="1412776"/>
            <a:ext cx="6120680" cy="496855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4499992" y="1412776"/>
            <a:ext cx="72008" cy="496855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 rot="5400000">
            <a:off x="4549140" y="859572"/>
            <a:ext cx="45719" cy="604867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3275856" y="3140968"/>
            <a:ext cx="2592288" cy="1440160"/>
          </a:xfrm>
          <a:prstGeom prst="ellipse">
            <a:avLst/>
          </a:prstGeom>
          <a:solidFill>
            <a:srgbClr val="FFFF00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2060"/>
                </a:solidFill>
              </a:rPr>
              <a:t>COLLEGAMENTO INTERNET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195736" y="2060848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accent2">
                    <a:lumMod val="50000"/>
                  </a:schemeClr>
                </a:solidFill>
              </a:rPr>
              <a:t>LAVAGNA INTERATTIVA MULTIMEDIALE</a:t>
            </a:r>
            <a:endParaRPr lang="it-IT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004048" y="2204864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accent2">
                    <a:lumMod val="50000"/>
                  </a:schemeClr>
                </a:solidFill>
              </a:rPr>
              <a:t>10 NOTEBOOK</a:t>
            </a:r>
            <a:endParaRPr lang="it-IT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411760" y="4437112"/>
            <a:ext cx="1728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accent2">
                    <a:lumMod val="50000"/>
                  </a:schemeClr>
                </a:solidFill>
              </a:rPr>
              <a:t>10 TABLET (</a:t>
            </a:r>
            <a:r>
              <a:rPr lang="it-IT" sz="2400" b="1" dirty="0" err="1" smtClean="0">
                <a:solidFill>
                  <a:schemeClr val="accent2">
                    <a:lumMod val="50000"/>
                  </a:schemeClr>
                </a:solidFill>
              </a:rPr>
              <a:t>reader</a:t>
            </a:r>
            <a:r>
              <a:rPr lang="it-IT" sz="2400" b="1" dirty="0" smtClean="0">
                <a:solidFill>
                  <a:schemeClr val="accent2">
                    <a:lumMod val="50000"/>
                  </a:schemeClr>
                </a:solidFill>
              </a:rPr>
              <a:t>) PER EBOOK</a:t>
            </a:r>
            <a:endParaRPr lang="it-IT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644008" y="4581128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accent2">
                    <a:lumMod val="50000"/>
                  </a:schemeClr>
                </a:solidFill>
              </a:rPr>
              <a:t>APPLICAZIONI E TOOLS WEB 2.0</a:t>
            </a:r>
            <a:endParaRPr lang="it-IT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iangolo isoscele 2"/>
          <p:cNvSpPr/>
          <p:nvPr/>
        </p:nvSpPr>
        <p:spPr>
          <a:xfrm>
            <a:off x="1835696" y="908720"/>
            <a:ext cx="5328592" cy="4464496"/>
          </a:xfrm>
          <a:prstGeom prst="triangle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Ovale 1"/>
          <p:cNvSpPr/>
          <p:nvPr/>
        </p:nvSpPr>
        <p:spPr>
          <a:xfrm>
            <a:off x="3059832" y="2564904"/>
            <a:ext cx="2880320" cy="2664296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APPRENDERE </a:t>
            </a:r>
            <a:r>
              <a:rPr lang="it-IT" b="1" dirty="0"/>
              <a:t>CON </a:t>
            </a:r>
            <a:r>
              <a:rPr lang="it-IT" b="1" dirty="0" smtClean="0"/>
              <a:t>NUOVI ACCESSI SOCIALI </a:t>
            </a:r>
            <a:r>
              <a:rPr lang="it-IT" b="1" dirty="0" err="1" smtClean="0"/>
              <a:t>DI</a:t>
            </a:r>
            <a:r>
              <a:rPr lang="it-IT" b="1" dirty="0" smtClean="0"/>
              <a:t> CONOSCENZA, USARE </a:t>
            </a:r>
            <a:r>
              <a:rPr lang="it-IT" b="1" dirty="0"/>
              <a:t>LA LIM E GLI STRUMENTI DEL WEB *.0 IN CLASSE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851920" y="1772816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solidFill>
                  <a:srgbClr val="C00000"/>
                </a:solidFill>
              </a:rPr>
              <a:t>IDEA</a:t>
            </a:r>
            <a:endParaRPr lang="it-IT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e 22"/>
          <p:cNvSpPr/>
          <p:nvPr/>
        </p:nvSpPr>
        <p:spPr>
          <a:xfrm>
            <a:off x="1403648" y="908720"/>
            <a:ext cx="6264696" cy="576064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Ovale 21"/>
          <p:cNvSpPr/>
          <p:nvPr/>
        </p:nvSpPr>
        <p:spPr>
          <a:xfrm>
            <a:off x="1979712" y="1340768"/>
            <a:ext cx="4968552" cy="489654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2555776" y="1916832"/>
            <a:ext cx="3888432" cy="3384376"/>
          </a:xfrm>
          <a:prstGeom prst="ellipse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4000" dirty="0"/>
          </a:p>
        </p:txBody>
      </p:sp>
      <p:pic>
        <p:nvPicPr>
          <p:cNvPr id="13" name="Immagine 12" descr="class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0"/>
            <a:ext cx="1811251" cy="1412776"/>
          </a:xfrm>
          <a:prstGeom prst="rect">
            <a:avLst/>
          </a:prstGeom>
        </p:spPr>
      </p:pic>
      <p:sp>
        <p:nvSpPr>
          <p:cNvPr id="14" name="Ovale 13"/>
          <p:cNvSpPr/>
          <p:nvPr/>
        </p:nvSpPr>
        <p:spPr>
          <a:xfrm>
            <a:off x="3491880" y="2636912"/>
            <a:ext cx="2232248" cy="1872208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APPRENDERE </a:t>
            </a:r>
            <a:r>
              <a:rPr lang="it-IT" b="1" dirty="0"/>
              <a:t>CON </a:t>
            </a:r>
            <a:r>
              <a:rPr lang="it-IT" b="1" dirty="0" smtClean="0"/>
              <a:t>NUOVI ACCESSI SOCIALI </a:t>
            </a:r>
            <a:r>
              <a:rPr lang="it-IT" b="1" dirty="0" err="1" smtClean="0"/>
              <a:t>DI</a:t>
            </a:r>
            <a:r>
              <a:rPr lang="it-IT" b="1" dirty="0" smtClean="0"/>
              <a:t> CONOSCENZA</a:t>
            </a:r>
            <a:endParaRPr lang="it-IT" dirty="0"/>
          </a:p>
        </p:txBody>
      </p:sp>
      <p:sp>
        <p:nvSpPr>
          <p:cNvPr id="15" name="Rettangolo 14"/>
          <p:cNvSpPr/>
          <p:nvPr/>
        </p:nvSpPr>
        <p:spPr>
          <a:xfrm>
            <a:off x="3275856" y="2060848"/>
            <a:ext cx="2448272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Idea 2.0</a:t>
            </a:r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Rettangolo 20"/>
          <p:cNvSpPr/>
          <p:nvPr/>
        </p:nvSpPr>
        <p:spPr>
          <a:xfrm rot="10800000">
            <a:off x="3347864" y="4437112"/>
            <a:ext cx="2448272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Idea 2.0</a:t>
            </a:r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1187624" y="4005064"/>
            <a:ext cx="1800200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FF00"/>
                </a:solidFill>
              </a:rPr>
              <a:t>METODOLOGIE</a:t>
            </a:r>
            <a:endParaRPr lang="it-IT" b="1" dirty="0">
              <a:solidFill>
                <a:srgbClr val="FFFF00"/>
              </a:solidFill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6156176" y="2780928"/>
            <a:ext cx="1800200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FF00"/>
                </a:solidFill>
              </a:rPr>
              <a:t>TECNOLOGIE</a:t>
            </a:r>
            <a:endParaRPr lang="it-IT" b="1" dirty="0">
              <a:solidFill>
                <a:srgbClr val="FFFF00"/>
              </a:solidFill>
            </a:endParaRPr>
          </a:p>
        </p:txBody>
      </p:sp>
      <p:sp>
        <p:nvSpPr>
          <p:cNvPr id="26" name="Ovale 25"/>
          <p:cNvSpPr/>
          <p:nvPr/>
        </p:nvSpPr>
        <p:spPr>
          <a:xfrm>
            <a:off x="1187624" y="4365104"/>
            <a:ext cx="28803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Ovale 26"/>
          <p:cNvSpPr/>
          <p:nvPr/>
        </p:nvSpPr>
        <p:spPr>
          <a:xfrm>
            <a:off x="1547664" y="4365104"/>
            <a:ext cx="28803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Ovale 27"/>
          <p:cNvSpPr/>
          <p:nvPr/>
        </p:nvSpPr>
        <p:spPr>
          <a:xfrm>
            <a:off x="1907704" y="4365104"/>
            <a:ext cx="28803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Ovale 28"/>
          <p:cNvSpPr/>
          <p:nvPr/>
        </p:nvSpPr>
        <p:spPr>
          <a:xfrm>
            <a:off x="2267744" y="4365104"/>
            <a:ext cx="28803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Ovale 29"/>
          <p:cNvSpPr/>
          <p:nvPr/>
        </p:nvSpPr>
        <p:spPr>
          <a:xfrm>
            <a:off x="2627784" y="4365104"/>
            <a:ext cx="28803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e 22"/>
          <p:cNvSpPr/>
          <p:nvPr/>
        </p:nvSpPr>
        <p:spPr>
          <a:xfrm>
            <a:off x="1403648" y="908720"/>
            <a:ext cx="6264696" cy="576064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Ovale 21"/>
          <p:cNvSpPr/>
          <p:nvPr/>
        </p:nvSpPr>
        <p:spPr>
          <a:xfrm>
            <a:off x="1979712" y="1340768"/>
            <a:ext cx="4968552" cy="489654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2555776" y="1916832"/>
            <a:ext cx="3888432" cy="3384376"/>
          </a:xfrm>
          <a:prstGeom prst="ellipse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4000" dirty="0"/>
          </a:p>
        </p:txBody>
      </p:sp>
      <p:pic>
        <p:nvPicPr>
          <p:cNvPr id="13" name="Immagine 12" descr="class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0"/>
            <a:ext cx="1811251" cy="1412776"/>
          </a:xfrm>
          <a:prstGeom prst="rect">
            <a:avLst/>
          </a:prstGeom>
        </p:spPr>
      </p:pic>
      <p:sp>
        <p:nvSpPr>
          <p:cNvPr id="14" name="Ovale 13"/>
          <p:cNvSpPr/>
          <p:nvPr/>
        </p:nvSpPr>
        <p:spPr>
          <a:xfrm>
            <a:off x="3491880" y="2636912"/>
            <a:ext cx="2232248" cy="1872208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APPRENDERE </a:t>
            </a:r>
            <a:r>
              <a:rPr lang="it-IT" b="1" dirty="0"/>
              <a:t>CON </a:t>
            </a:r>
            <a:r>
              <a:rPr lang="it-IT" b="1" dirty="0" smtClean="0"/>
              <a:t>NUOVI ACCESSI SOCIALI </a:t>
            </a:r>
            <a:r>
              <a:rPr lang="it-IT" b="1" dirty="0" err="1" smtClean="0"/>
              <a:t>DI</a:t>
            </a:r>
            <a:r>
              <a:rPr lang="it-IT" b="1" dirty="0" smtClean="0"/>
              <a:t> CONOSCENZA</a:t>
            </a:r>
            <a:endParaRPr lang="it-IT" dirty="0"/>
          </a:p>
        </p:txBody>
      </p:sp>
      <p:sp>
        <p:nvSpPr>
          <p:cNvPr id="15" name="Rettangolo 14"/>
          <p:cNvSpPr/>
          <p:nvPr/>
        </p:nvSpPr>
        <p:spPr>
          <a:xfrm>
            <a:off x="3275856" y="2060848"/>
            <a:ext cx="2448272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Idea 2.0</a:t>
            </a:r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Rettangolo 20"/>
          <p:cNvSpPr/>
          <p:nvPr/>
        </p:nvSpPr>
        <p:spPr>
          <a:xfrm rot="10800000">
            <a:off x="3347864" y="4437112"/>
            <a:ext cx="2448272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Idea 2.0</a:t>
            </a:r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1187624" y="4005064"/>
            <a:ext cx="1800200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FF00"/>
                </a:solidFill>
              </a:rPr>
              <a:t>METODOLOGIE</a:t>
            </a:r>
            <a:endParaRPr lang="it-IT" b="1" dirty="0">
              <a:solidFill>
                <a:srgbClr val="FFFF00"/>
              </a:solidFill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6156176" y="2780928"/>
            <a:ext cx="1800200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FF00"/>
                </a:solidFill>
              </a:rPr>
              <a:t>TECNOLOGIE</a:t>
            </a:r>
            <a:endParaRPr lang="it-IT" b="1" dirty="0">
              <a:solidFill>
                <a:srgbClr val="FFFF00"/>
              </a:solidFill>
            </a:endParaRPr>
          </a:p>
        </p:txBody>
      </p:sp>
      <p:sp>
        <p:nvSpPr>
          <p:cNvPr id="26" name="Ovale 25"/>
          <p:cNvSpPr/>
          <p:nvPr/>
        </p:nvSpPr>
        <p:spPr>
          <a:xfrm>
            <a:off x="1187624" y="4365104"/>
            <a:ext cx="28803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Ovale 26"/>
          <p:cNvSpPr/>
          <p:nvPr/>
        </p:nvSpPr>
        <p:spPr>
          <a:xfrm>
            <a:off x="1547664" y="4365104"/>
            <a:ext cx="28803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Ovale 27"/>
          <p:cNvSpPr/>
          <p:nvPr/>
        </p:nvSpPr>
        <p:spPr>
          <a:xfrm>
            <a:off x="1907704" y="4365104"/>
            <a:ext cx="28803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Ovale 28"/>
          <p:cNvSpPr/>
          <p:nvPr/>
        </p:nvSpPr>
        <p:spPr>
          <a:xfrm>
            <a:off x="2267744" y="4365104"/>
            <a:ext cx="28803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Ovale 29"/>
          <p:cNvSpPr/>
          <p:nvPr/>
        </p:nvSpPr>
        <p:spPr>
          <a:xfrm>
            <a:off x="2627784" y="4365104"/>
            <a:ext cx="28803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e 22"/>
          <p:cNvSpPr/>
          <p:nvPr/>
        </p:nvSpPr>
        <p:spPr>
          <a:xfrm>
            <a:off x="1403648" y="908720"/>
            <a:ext cx="6264696" cy="576064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Ovale 21"/>
          <p:cNvSpPr/>
          <p:nvPr/>
        </p:nvSpPr>
        <p:spPr>
          <a:xfrm>
            <a:off x="1979712" y="1340768"/>
            <a:ext cx="4968552" cy="489654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2555776" y="1916832"/>
            <a:ext cx="3888432" cy="3384376"/>
          </a:xfrm>
          <a:prstGeom prst="ellipse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4000" dirty="0"/>
          </a:p>
        </p:txBody>
      </p:sp>
      <p:pic>
        <p:nvPicPr>
          <p:cNvPr id="13" name="Immagine 12" descr="class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0"/>
            <a:ext cx="1811251" cy="1412776"/>
          </a:xfrm>
          <a:prstGeom prst="rect">
            <a:avLst/>
          </a:prstGeom>
        </p:spPr>
      </p:pic>
      <p:sp>
        <p:nvSpPr>
          <p:cNvPr id="14" name="Ovale 13"/>
          <p:cNvSpPr/>
          <p:nvPr/>
        </p:nvSpPr>
        <p:spPr>
          <a:xfrm>
            <a:off x="2051720" y="2636912"/>
            <a:ext cx="4896544" cy="216024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USARE LA LIM E LE APPLICAZIONI  DEL WEB 20 PER APPRENDERE IN CLASSE CON NUOVI ACCESSI SOCIALI </a:t>
            </a:r>
            <a:r>
              <a:rPr lang="it-IT" b="1" dirty="0" err="1" smtClean="0"/>
              <a:t>DI</a:t>
            </a:r>
            <a:r>
              <a:rPr lang="it-IT" b="1" dirty="0" smtClean="0"/>
              <a:t> CONOSCENZA</a:t>
            </a:r>
            <a:endParaRPr lang="it-IT" dirty="0"/>
          </a:p>
        </p:txBody>
      </p:sp>
      <p:sp>
        <p:nvSpPr>
          <p:cNvPr id="15" name="Rettangolo 14"/>
          <p:cNvSpPr/>
          <p:nvPr/>
        </p:nvSpPr>
        <p:spPr>
          <a:xfrm>
            <a:off x="3275856" y="2060848"/>
            <a:ext cx="2448272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Idea 2.0</a:t>
            </a:r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Rettangolo 20"/>
          <p:cNvSpPr/>
          <p:nvPr/>
        </p:nvSpPr>
        <p:spPr>
          <a:xfrm rot="10800000">
            <a:off x="3347864" y="4437112"/>
            <a:ext cx="2448272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Idea 2.0</a:t>
            </a:r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1187624" y="4005064"/>
            <a:ext cx="1800200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FF00"/>
                </a:solidFill>
              </a:rPr>
              <a:t>METODOLOGIE</a:t>
            </a:r>
            <a:endParaRPr lang="it-IT" b="1" dirty="0">
              <a:solidFill>
                <a:srgbClr val="FFFF00"/>
              </a:solidFill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6156176" y="2780928"/>
            <a:ext cx="1800200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FF00"/>
                </a:solidFill>
              </a:rPr>
              <a:t>TECNOLOGIE</a:t>
            </a:r>
            <a:endParaRPr lang="it-IT" b="1" dirty="0">
              <a:solidFill>
                <a:srgbClr val="FFFF00"/>
              </a:solidFill>
            </a:endParaRPr>
          </a:p>
        </p:txBody>
      </p:sp>
      <p:sp>
        <p:nvSpPr>
          <p:cNvPr id="26" name="Ovale 25"/>
          <p:cNvSpPr/>
          <p:nvPr/>
        </p:nvSpPr>
        <p:spPr>
          <a:xfrm>
            <a:off x="1187624" y="4365104"/>
            <a:ext cx="28803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Ovale 26"/>
          <p:cNvSpPr/>
          <p:nvPr/>
        </p:nvSpPr>
        <p:spPr>
          <a:xfrm>
            <a:off x="1547664" y="4365104"/>
            <a:ext cx="28803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Ovale 27"/>
          <p:cNvSpPr/>
          <p:nvPr/>
        </p:nvSpPr>
        <p:spPr>
          <a:xfrm>
            <a:off x="1907704" y="4365104"/>
            <a:ext cx="28803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Ovale 28"/>
          <p:cNvSpPr/>
          <p:nvPr/>
        </p:nvSpPr>
        <p:spPr>
          <a:xfrm>
            <a:off x="2267744" y="4365104"/>
            <a:ext cx="28803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Ovale 29"/>
          <p:cNvSpPr/>
          <p:nvPr/>
        </p:nvSpPr>
        <p:spPr>
          <a:xfrm>
            <a:off x="2627784" y="4365104"/>
            <a:ext cx="28803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619672" y="2348880"/>
            <a:ext cx="6048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USARE LA LIM E LE APPLICAZIONI  DEL WEB 20 PER APPRENDERE IN CLASSE CON NUOVI ACCESSI SOCIALI </a:t>
            </a:r>
            <a:r>
              <a:rPr lang="it-IT" b="1" dirty="0" err="1" smtClean="0"/>
              <a:t>DI</a:t>
            </a:r>
            <a:r>
              <a:rPr lang="it-IT" b="1" dirty="0" smtClean="0"/>
              <a:t> CONOSCENZA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225</Words>
  <Application>Microsoft Office PowerPoint</Application>
  <PresentationFormat>Presentazione su schermo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Diapositiva 1</vt:lpstr>
      <vt:lpstr>Diapositiva 2</vt:lpstr>
      <vt:lpstr>Diapositiva 3</vt:lpstr>
      <vt:lpstr>Setting tecnologico</vt:lpstr>
      <vt:lpstr>Diapositiva 5</vt:lpstr>
      <vt:lpstr>Diapositiva 6</vt:lpstr>
      <vt:lpstr>Diapositiva 7</vt:lpstr>
      <vt:lpstr>Diapositiva 8</vt:lpstr>
      <vt:lpstr>Diapositiva 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Laura</dc:creator>
  <cp:lastModifiedBy>Laura</cp:lastModifiedBy>
  <cp:revision>8</cp:revision>
  <dcterms:created xsi:type="dcterms:W3CDTF">2010-09-01T20:57:20Z</dcterms:created>
  <dcterms:modified xsi:type="dcterms:W3CDTF">2010-10-10T19:22:25Z</dcterms:modified>
</cp:coreProperties>
</file>