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3" r:id="rId5"/>
    <p:sldId id="257" r:id="rId6"/>
    <p:sldId id="258" r:id="rId7"/>
    <p:sldId id="261" r:id="rId8"/>
    <p:sldId id="260" r:id="rId9"/>
    <p:sldId id="259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02A"/>
    <a:srgbClr val="FFFF99"/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E1119-8DAD-4137-9A81-7339190A82EE}" type="datetimeFigureOut">
              <a:rPr lang="it-IT" smtClean="0"/>
              <a:pPr/>
              <a:t>10/10/2010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5498C-7DE5-4E89-8DA9-2374CDB92B2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/>
          <p:cNvSpPr/>
          <p:nvPr/>
        </p:nvSpPr>
        <p:spPr>
          <a:xfrm>
            <a:off x="2483768" y="1988840"/>
            <a:ext cx="3888432" cy="338437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dirty="0"/>
          </a:p>
        </p:txBody>
      </p:sp>
      <p:sp>
        <p:nvSpPr>
          <p:cNvPr id="11" name="Trapezio 10"/>
          <p:cNvSpPr/>
          <p:nvPr/>
        </p:nvSpPr>
        <p:spPr>
          <a:xfrm rot="5400000">
            <a:off x="827584" y="2564904"/>
            <a:ext cx="2736304" cy="2160240"/>
          </a:xfrm>
          <a:prstGeom prst="trapezoid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bisogno</a:t>
            </a:r>
            <a:endParaRPr lang="it-IT" sz="4000" b="1" dirty="0">
              <a:solidFill>
                <a:srgbClr val="C00000"/>
              </a:solidFill>
            </a:endParaRPr>
          </a:p>
        </p:txBody>
      </p:sp>
      <p:sp>
        <p:nvSpPr>
          <p:cNvPr id="12" name="Trapezio 11"/>
          <p:cNvSpPr/>
          <p:nvPr/>
        </p:nvSpPr>
        <p:spPr>
          <a:xfrm rot="16200000">
            <a:off x="5292080" y="2636912"/>
            <a:ext cx="2736304" cy="2160240"/>
          </a:xfrm>
          <a:prstGeom prst="trapezoid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progetto</a:t>
            </a:r>
            <a:endParaRPr lang="it-IT" sz="4000" b="1" dirty="0">
              <a:solidFill>
                <a:srgbClr val="C00000"/>
              </a:solidFill>
            </a:endParaRPr>
          </a:p>
        </p:txBody>
      </p:sp>
      <p:pic>
        <p:nvPicPr>
          <p:cNvPr id="13" name="Immagine 12" descr="clas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1811251" cy="1412776"/>
          </a:xfrm>
          <a:prstGeom prst="rect">
            <a:avLst/>
          </a:prstGeom>
        </p:spPr>
      </p:pic>
      <p:sp>
        <p:nvSpPr>
          <p:cNvPr id="14" name="Ovale 13"/>
          <p:cNvSpPr/>
          <p:nvPr/>
        </p:nvSpPr>
        <p:spPr>
          <a:xfrm>
            <a:off x="3059832" y="2420888"/>
            <a:ext cx="2880320" cy="26642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APPRENDERE </a:t>
            </a:r>
            <a:r>
              <a:rPr lang="it-IT" b="1" dirty="0"/>
              <a:t>CON </a:t>
            </a:r>
            <a:r>
              <a:rPr lang="it-IT" b="1" dirty="0" smtClean="0"/>
              <a:t>NUOVI ACCESSI SOCIALI </a:t>
            </a:r>
            <a:r>
              <a:rPr lang="it-IT" b="1" dirty="0" err="1" smtClean="0"/>
              <a:t>DI</a:t>
            </a:r>
            <a:r>
              <a:rPr lang="it-IT" b="1" dirty="0" smtClean="0"/>
              <a:t> CONOSCENZA, USARE </a:t>
            </a:r>
            <a:r>
              <a:rPr lang="it-IT" b="1" dirty="0"/>
              <a:t>LA LIM E GLI STRUMENTI DEL WEB </a:t>
            </a:r>
            <a:r>
              <a:rPr lang="it-IT" b="1" dirty="0" smtClean="0"/>
              <a:t>2.0 </a:t>
            </a:r>
            <a:r>
              <a:rPr lang="it-IT" b="1" dirty="0"/>
              <a:t>IN CLASSE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347864" y="1988840"/>
            <a:ext cx="2304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it-IT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idea</a:t>
            </a:r>
            <a:endParaRPr lang="it-IT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Rettangolo 15"/>
          <p:cNvSpPr/>
          <p:nvPr/>
        </p:nvSpPr>
        <p:spPr>
          <a:xfrm rot="10800000">
            <a:off x="3347864" y="4581128"/>
            <a:ext cx="2304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orthographicFront">
                <a:rot lat="0" lon="20999997" rev="0"/>
              </a:camera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idea</a:t>
            </a:r>
            <a:endParaRPr lang="it-IT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 rot="16200000">
            <a:off x="1768334" y="34963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Analisi di contesto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 rot="5400000">
            <a:off x="5111189" y="339386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Pratiche nuove dell’apprendere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 rot="16200000">
            <a:off x="1624318" y="349636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AUTOANALISI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 rot="5400000">
            <a:off x="5656766" y="356837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AUTOANALISI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/>
          <p:cNvSpPr/>
          <p:nvPr/>
        </p:nvSpPr>
        <p:spPr>
          <a:xfrm>
            <a:off x="2483768" y="1988840"/>
            <a:ext cx="3888432" cy="338437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dirty="0"/>
          </a:p>
        </p:txBody>
      </p:sp>
      <p:sp>
        <p:nvSpPr>
          <p:cNvPr id="11" name="Trapezio 10"/>
          <p:cNvSpPr/>
          <p:nvPr/>
        </p:nvSpPr>
        <p:spPr>
          <a:xfrm rot="5400000">
            <a:off x="827584" y="2564904"/>
            <a:ext cx="2736304" cy="2160240"/>
          </a:xfrm>
          <a:prstGeom prst="trapezoid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bisogno</a:t>
            </a:r>
            <a:endParaRPr lang="it-IT" sz="4000" b="1" dirty="0">
              <a:solidFill>
                <a:srgbClr val="C00000"/>
              </a:solidFill>
            </a:endParaRPr>
          </a:p>
        </p:txBody>
      </p:sp>
      <p:sp>
        <p:nvSpPr>
          <p:cNvPr id="12" name="Trapezio 11"/>
          <p:cNvSpPr/>
          <p:nvPr/>
        </p:nvSpPr>
        <p:spPr>
          <a:xfrm rot="16200000">
            <a:off x="5292080" y="2636912"/>
            <a:ext cx="2736304" cy="2160240"/>
          </a:xfrm>
          <a:prstGeom prst="trapezoid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progetto</a:t>
            </a:r>
            <a:endParaRPr lang="it-IT" sz="4000" b="1" dirty="0">
              <a:solidFill>
                <a:srgbClr val="C00000"/>
              </a:solidFill>
            </a:endParaRPr>
          </a:p>
        </p:txBody>
      </p:sp>
      <p:pic>
        <p:nvPicPr>
          <p:cNvPr id="13" name="Immagine 12" descr="clas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1811251" cy="1412776"/>
          </a:xfrm>
          <a:prstGeom prst="rect">
            <a:avLst/>
          </a:prstGeom>
        </p:spPr>
      </p:pic>
      <p:sp>
        <p:nvSpPr>
          <p:cNvPr id="14" name="Ovale 13"/>
          <p:cNvSpPr/>
          <p:nvPr/>
        </p:nvSpPr>
        <p:spPr>
          <a:xfrm>
            <a:off x="3059832" y="2420888"/>
            <a:ext cx="2880320" cy="2664296"/>
          </a:xfrm>
          <a:prstGeom prst="ellipse">
            <a:avLst/>
          </a:prstGeom>
          <a:solidFill>
            <a:srgbClr val="2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USARE LA LIM E LE APPLICAZIONI  DEL WEB 2.0 PER APPRENDERE IN CLASSE CON NUOVI ACCESSI SOCIALI </a:t>
            </a:r>
            <a:r>
              <a:rPr lang="it-IT" b="1" dirty="0" err="1" smtClean="0"/>
              <a:t>DI</a:t>
            </a:r>
            <a:r>
              <a:rPr lang="it-IT" b="1" dirty="0" smtClean="0"/>
              <a:t> CONOSCENZA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347864" y="1988840"/>
            <a:ext cx="2304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it-IT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Idea 2.0</a:t>
            </a:r>
            <a:endParaRPr lang="it-IT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Rettangolo 15"/>
          <p:cNvSpPr/>
          <p:nvPr/>
        </p:nvSpPr>
        <p:spPr>
          <a:xfrm rot="10800000">
            <a:off x="3347864" y="4581128"/>
            <a:ext cx="2304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orthographicFront">
                <a:rot lat="0" lon="20999997" rev="0"/>
              </a:camera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Idea 2.0</a:t>
            </a:r>
            <a:endParaRPr lang="it-IT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 rot="16200000">
            <a:off x="1768334" y="34963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Analisi di contesto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 rot="5400000">
            <a:off x="5111189" y="339386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Pratiche nuove dell’apprendere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 rot="16200000">
            <a:off x="1624318" y="349636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AUTOANALISI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 rot="5400000">
            <a:off x="5656766" y="356837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AUTOANALISI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/>
          <p:cNvSpPr/>
          <p:nvPr/>
        </p:nvSpPr>
        <p:spPr>
          <a:xfrm>
            <a:off x="2483768" y="1988840"/>
            <a:ext cx="3888432" cy="338437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dirty="0"/>
          </a:p>
        </p:txBody>
      </p:sp>
      <p:sp>
        <p:nvSpPr>
          <p:cNvPr id="11" name="Trapezio 10"/>
          <p:cNvSpPr/>
          <p:nvPr/>
        </p:nvSpPr>
        <p:spPr>
          <a:xfrm rot="5400000">
            <a:off x="935596" y="2672916"/>
            <a:ext cx="2736304" cy="1944216"/>
          </a:xfrm>
          <a:prstGeom prst="trapezoid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bisogno</a:t>
            </a:r>
            <a:endParaRPr lang="it-IT" sz="4000" b="1" dirty="0">
              <a:solidFill>
                <a:srgbClr val="C00000"/>
              </a:solidFill>
            </a:endParaRPr>
          </a:p>
        </p:txBody>
      </p:sp>
      <p:sp>
        <p:nvSpPr>
          <p:cNvPr id="12" name="Trapezio 11"/>
          <p:cNvSpPr/>
          <p:nvPr/>
        </p:nvSpPr>
        <p:spPr>
          <a:xfrm rot="16200000">
            <a:off x="5292080" y="2636912"/>
            <a:ext cx="2736304" cy="2160240"/>
          </a:xfrm>
          <a:prstGeom prst="trapezoid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progetto</a:t>
            </a:r>
            <a:endParaRPr lang="it-IT" sz="4000" b="1" dirty="0">
              <a:solidFill>
                <a:srgbClr val="C00000"/>
              </a:solidFill>
            </a:endParaRPr>
          </a:p>
        </p:txBody>
      </p:sp>
      <p:pic>
        <p:nvPicPr>
          <p:cNvPr id="13" name="Immagine 12" descr="clas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1811251" cy="1412776"/>
          </a:xfrm>
          <a:prstGeom prst="rect">
            <a:avLst/>
          </a:prstGeom>
        </p:spPr>
      </p:pic>
      <p:sp>
        <p:nvSpPr>
          <p:cNvPr id="14" name="Ovale 13"/>
          <p:cNvSpPr/>
          <p:nvPr/>
        </p:nvSpPr>
        <p:spPr>
          <a:xfrm>
            <a:off x="3059832" y="2420888"/>
            <a:ext cx="2880320" cy="2664296"/>
          </a:xfrm>
          <a:prstGeom prst="ellipse">
            <a:avLst/>
          </a:prstGeom>
          <a:solidFill>
            <a:srgbClr val="2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USARE LA LIM, TABLET EBOOK E LE APPLICAZIONI  DEL WEB 2.0 PER APPRENDERE IN CLASSE CON NUOVI ACCESSI SOCIALI </a:t>
            </a:r>
            <a:r>
              <a:rPr lang="it-IT" b="1" dirty="0" err="1" smtClean="0"/>
              <a:t>DI</a:t>
            </a:r>
            <a:r>
              <a:rPr lang="it-IT" b="1" dirty="0" smtClean="0"/>
              <a:t> CONOSCENZA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347864" y="1988840"/>
            <a:ext cx="2304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it-IT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Idea 2.0</a:t>
            </a:r>
            <a:endParaRPr lang="it-IT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Rettangolo 15"/>
          <p:cNvSpPr/>
          <p:nvPr/>
        </p:nvSpPr>
        <p:spPr>
          <a:xfrm rot="10800000">
            <a:off x="3347864" y="4581128"/>
            <a:ext cx="2304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orthographicFront">
                <a:rot lat="0" lon="20999997" rev="0"/>
              </a:camera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Idea 2.0</a:t>
            </a:r>
            <a:endParaRPr lang="it-IT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 rot="16200000">
            <a:off x="1768334" y="34963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Analisi di contesto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 rot="5400000">
            <a:off x="5111189" y="339386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Pratiche nuove dell’apprendere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 rot="16200000">
            <a:off x="1624318" y="349636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AUTOANALISI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 rot="5400000">
            <a:off x="5656766" y="356837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AUTOANALISI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Ovale 21"/>
          <p:cNvSpPr/>
          <p:nvPr/>
        </p:nvSpPr>
        <p:spPr>
          <a:xfrm>
            <a:off x="7092280" y="1772816"/>
            <a:ext cx="1763688" cy="381642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LIM</a:t>
            </a:r>
          </a:p>
          <a:p>
            <a:pPr algn="ctr"/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KINDLE 3G o IPAD</a:t>
            </a:r>
          </a:p>
          <a:p>
            <a:pPr algn="ctr"/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PC</a:t>
            </a:r>
          </a:p>
          <a:p>
            <a:pPr algn="ctr"/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it-IT" sz="1400" b="1" dirty="0" smtClean="0">
                <a:solidFill>
                  <a:schemeClr val="tx2">
                    <a:lumMod val="50000"/>
                  </a:schemeClr>
                </a:solidFill>
              </a:rPr>
              <a:t>APPLICAZIONI 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 WEB 2.0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Ovale 23"/>
          <p:cNvSpPr/>
          <p:nvPr/>
        </p:nvSpPr>
        <p:spPr>
          <a:xfrm>
            <a:off x="179512" y="1844824"/>
            <a:ext cx="1656184" cy="381642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2">
                    <a:lumMod val="50000"/>
                  </a:schemeClr>
                </a:solidFill>
              </a:rPr>
              <a:t>INNOVAZIONE </a:t>
            </a:r>
            <a:r>
              <a:rPr lang="it-IT" sz="1600" b="1" dirty="0" smtClean="0">
                <a:solidFill>
                  <a:schemeClr val="tx2">
                    <a:lumMod val="50000"/>
                  </a:schemeClr>
                </a:solidFill>
              </a:rPr>
              <a:t>DIDATTICA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1600" b="1" dirty="0" smtClean="0">
                <a:solidFill>
                  <a:schemeClr val="tx2">
                    <a:lumMod val="50000"/>
                  </a:schemeClr>
                </a:solidFill>
              </a:rPr>
              <a:t>E</a:t>
            </a:r>
          </a:p>
          <a:p>
            <a:pPr algn="ctr"/>
            <a:r>
              <a:rPr lang="it-IT" sz="1600" b="1" dirty="0" smtClean="0">
                <a:solidFill>
                  <a:schemeClr val="tx2">
                    <a:lumMod val="50000"/>
                  </a:schemeClr>
                </a:solidFill>
              </a:rPr>
              <a:t>PROGETTO</a:t>
            </a:r>
            <a:endParaRPr lang="it-IT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 err="1" smtClean="0">
                <a:solidFill>
                  <a:srgbClr val="7030A0"/>
                </a:solidFill>
              </a:rPr>
              <a:t>Setting</a:t>
            </a:r>
            <a:r>
              <a:rPr lang="it-IT" b="1" dirty="0" smtClean="0">
                <a:solidFill>
                  <a:srgbClr val="7030A0"/>
                </a:solidFill>
              </a:rPr>
              <a:t> tecnologico</a:t>
            </a:r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3" name="Ovale 2"/>
          <p:cNvSpPr/>
          <p:nvPr/>
        </p:nvSpPr>
        <p:spPr>
          <a:xfrm>
            <a:off x="1547664" y="1412776"/>
            <a:ext cx="6120680" cy="49685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4499992" y="1412776"/>
            <a:ext cx="72008" cy="49685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 rot="5400000">
            <a:off x="4549140" y="859572"/>
            <a:ext cx="45719" cy="604867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3275856" y="3140968"/>
            <a:ext cx="2592288" cy="1440160"/>
          </a:xfrm>
          <a:prstGeom prst="ellipse">
            <a:avLst/>
          </a:prstGeom>
          <a:solidFill>
            <a:srgbClr val="FFFF0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COLLEGAMENTO INTERNET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95736" y="206084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LAVAGNA INTERATTIVA MULTIMEDIALE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004048" y="2204864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</a:rPr>
              <a:t>10 NOTEBOOK</a:t>
            </a:r>
            <a:endParaRPr lang="it-IT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411760" y="4437112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</a:rPr>
              <a:t>10 TABLET (</a:t>
            </a:r>
            <a:r>
              <a:rPr lang="it-IT" sz="2400" b="1" dirty="0" err="1" smtClean="0">
                <a:solidFill>
                  <a:schemeClr val="accent2">
                    <a:lumMod val="50000"/>
                  </a:schemeClr>
                </a:solidFill>
              </a:rPr>
              <a:t>reader</a:t>
            </a:r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</a:rPr>
              <a:t>) PER EBOOK</a:t>
            </a:r>
            <a:endParaRPr lang="it-IT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644008" y="4581128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</a:rPr>
              <a:t>APPLICAZIONI E TOOLS WEB 2.0</a:t>
            </a:r>
            <a:endParaRPr lang="it-IT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olo isoscele 2"/>
          <p:cNvSpPr/>
          <p:nvPr/>
        </p:nvSpPr>
        <p:spPr>
          <a:xfrm>
            <a:off x="1835696" y="908720"/>
            <a:ext cx="5328592" cy="4464496"/>
          </a:xfrm>
          <a:prstGeom prst="triangl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vale 1"/>
          <p:cNvSpPr/>
          <p:nvPr/>
        </p:nvSpPr>
        <p:spPr>
          <a:xfrm>
            <a:off x="3059832" y="2564904"/>
            <a:ext cx="2880320" cy="26642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APPRENDERE </a:t>
            </a:r>
            <a:r>
              <a:rPr lang="it-IT" b="1" dirty="0"/>
              <a:t>CON </a:t>
            </a:r>
            <a:r>
              <a:rPr lang="it-IT" b="1" dirty="0" smtClean="0"/>
              <a:t>NUOVI ACCESSI SOCIALI </a:t>
            </a:r>
            <a:r>
              <a:rPr lang="it-IT" b="1" dirty="0" err="1" smtClean="0"/>
              <a:t>DI</a:t>
            </a:r>
            <a:r>
              <a:rPr lang="it-IT" b="1" dirty="0" smtClean="0"/>
              <a:t> CONOSCENZA, USARE </a:t>
            </a:r>
            <a:r>
              <a:rPr lang="it-IT" b="1" dirty="0"/>
              <a:t>LA LIM E GLI STRUMENTI DEL WEB *.0 IN CLASSE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851920" y="1772816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IDEA</a:t>
            </a:r>
            <a:endParaRPr lang="it-IT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e 22"/>
          <p:cNvSpPr/>
          <p:nvPr/>
        </p:nvSpPr>
        <p:spPr>
          <a:xfrm>
            <a:off x="1403648" y="908720"/>
            <a:ext cx="6264696" cy="576064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1979712" y="1340768"/>
            <a:ext cx="4968552" cy="489654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2555776" y="1916832"/>
            <a:ext cx="3888432" cy="3384376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dirty="0"/>
          </a:p>
        </p:txBody>
      </p:sp>
      <p:pic>
        <p:nvPicPr>
          <p:cNvPr id="13" name="Immagine 12" descr="clas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1811251" cy="1412776"/>
          </a:xfrm>
          <a:prstGeom prst="rect">
            <a:avLst/>
          </a:prstGeom>
        </p:spPr>
      </p:pic>
      <p:sp>
        <p:nvSpPr>
          <p:cNvPr id="14" name="Ovale 13"/>
          <p:cNvSpPr/>
          <p:nvPr/>
        </p:nvSpPr>
        <p:spPr>
          <a:xfrm>
            <a:off x="3491880" y="2636912"/>
            <a:ext cx="2232248" cy="187220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APPRENDERE </a:t>
            </a:r>
            <a:r>
              <a:rPr lang="it-IT" b="1" dirty="0"/>
              <a:t>CON </a:t>
            </a:r>
            <a:r>
              <a:rPr lang="it-IT" b="1" dirty="0" smtClean="0"/>
              <a:t>NUOVI ACCESSI SOCIALI </a:t>
            </a:r>
            <a:r>
              <a:rPr lang="it-IT" b="1" dirty="0" err="1" smtClean="0"/>
              <a:t>DI</a:t>
            </a:r>
            <a:r>
              <a:rPr lang="it-IT" b="1" dirty="0" smtClean="0"/>
              <a:t> CONOSCENZA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275856" y="2060848"/>
            <a:ext cx="2448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Idea 2.0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Rettangolo 20"/>
          <p:cNvSpPr/>
          <p:nvPr/>
        </p:nvSpPr>
        <p:spPr>
          <a:xfrm rot="10800000">
            <a:off x="3347864" y="4437112"/>
            <a:ext cx="2448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Idea 2.0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187624" y="4005064"/>
            <a:ext cx="18002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FF00"/>
                </a:solidFill>
              </a:rPr>
              <a:t>METODOLOGIE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156176" y="2780928"/>
            <a:ext cx="18002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TECNOLOGIE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118762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>
            <a:off x="154766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/>
          <p:cNvSpPr/>
          <p:nvPr/>
        </p:nvSpPr>
        <p:spPr>
          <a:xfrm>
            <a:off x="190770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Ovale 28"/>
          <p:cNvSpPr/>
          <p:nvPr/>
        </p:nvSpPr>
        <p:spPr>
          <a:xfrm>
            <a:off x="226774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/>
          <p:cNvSpPr/>
          <p:nvPr/>
        </p:nvSpPr>
        <p:spPr>
          <a:xfrm>
            <a:off x="262778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e 22"/>
          <p:cNvSpPr/>
          <p:nvPr/>
        </p:nvSpPr>
        <p:spPr>
          <a:xfrm>
            <a:off x="1403648" y="908720"/>
            <a:ext cx="6264696" cy="576064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1979712" y="1340768"/>
            <a:ext cx="4968552" cy="489654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2555776" y="1916832"/>
            <a:ext cx="3888432" cy="3384376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dirty="0"/>
          </a:p>
        </p:txBody>
      </p:sp>
      <p:pic>
        <p:nvPicPr>
          <p:cNvPr id="13" name="Immagine 12" descr="clas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1811251" cy="1412776"/>
          </a:xfrm>
          <a:prstGeom prst="rect">
            <a:avLst/>
          </a:prstGeom>
        </p:spPr>
      </p:pic>
      <p:sp>
        <p:nvSpPr>
          <p:cNvPr id="14" name="Ovale 13"/>
          <p:cNvSpPr/>
          <p:nvPr/>
        </p:nvSpPr>
        <p:spPr>
          <a:xfrm>
            <a:off x="3491880" y="2636912"/>
            <a:ext cx="2232248" cy="187220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APPRENDERE </a:t>
            </a:r>
            <a:r>
              <a:rPr lang="it-IT" b="1" dirty="0"/>
              <a:t>CON </a:t>
            </a:r>
            <a:r>
              <a:rPr lang="it-IT" b="1" dirty="0" smtClean="0"/>
              <a:t>NUOVI ACCESSI SOCIALI </a:t>
            </a:r>
            <a:r>
              <a:rPr lang="it-IT" b="1" dirty="0" err="1" smtClean="0"/>
              <a:t>DI</a:t>
            </a:r>
            <a:r>
              <a:rPr lang="it-IT" b="1" dirty="0" smtClean="0"/>
              <a:t> CONOSCENZA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275856" y="2060848"/>
            <a:ext cx="2448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Idea 2.0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Rettangolo 20"/>
          <p:cNvSpPr/>
          <p:nvPr/>
        </p:nvSpPr>
        <p:spPr>
          <a:xfrm rot="10800000">
            <a:off x="3347864" y="4437112"/>
            <a:ext cx="2448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Idea 2.0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187624" y="4005064"/>
            <a:ext cx="18002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FF00"/>
                </a:solidFill>
              </a:rPr>
              <a:t>METODOLOGIE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156176" y="2780928"/>
            <a:ext cx="18002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TECNOLOGIE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118762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>
            <a:off x="154766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/>
          <p:cNvSpPr/>
          <p:nvPr/>
        </p:nvSpPr>
        <p:spPr>
          <a:xfrm>
            <a:off x="190770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Ovale 28"/>
          <p:cNvSpPr/>
          <p:nvPr/>
        </p:nvSpPr>
        <p:spPr>
          <a:xfrm>
            <a:off x="226774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/>
          <p:cNvSpPr/>
          <p:nvPr/>
        </p:nvSpPr>
        <p:spPr>
          <a:xfrm>
            <a:off x="262778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e 22"/>
          <p:cNvSpPr/>
          <p:nvPr/>
        </p:nvSpPr>
        <p:spPr>
          <a:xfrm>
            <a:off x="1403648" y="908720"/>
            <a:ext cx="6264696" cy="576064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1979712" y="1340768"/>
            <a:ext cx="4968552" cy="489654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2555776" y="1916832"/>
            <a:ext cx="3888432" cy="3384376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dirty="0"/>
          </a:p>
        </p:txBody>
      </p:sp>
      <p:pic>
        <p:nvPicPr>
          <p:cNvPr id="13" name="Immagine 12" descr="clas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1811251" cy="1412776"/>
          </a:xfrm>
          <a:prstGeom prst="rect">
            <a:avLst/>
          </a:prstGeom>
        </p:spPr>
      </p:pic>
      <p:sp>
        <p:nvSpPr>
          <p:cNvPr id="14" name="Ovale 13"/>
          <p:cNvSpPr/>
          <p:nvPr/>
        </p:nvSpPr>
        <p:spPr>
          <a:xfrm>
            <a:off x="2051720" y="2636912"/>
            <a:ext cx="4896544" cy="216024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USARE LA LIM E LE APPLICAZIONI  DEL WEB 20 PER APPRENDERE IN CLASSE CON NUOVI ACCESSI SOCIALI </a:t>
            </a:r>
            <a:r>
              <a:rPr lang="it-IT" b="1" dirty="0" err="1" smtClean="0"/>
              <a:t>DI</a:t>
            </a:r>
            <a:r>
              <a:rPr lang="it-IT" b="1" dirty="0" smtClean="0"/>
              <a:t> CONOSCENZA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275856" y="2060848"/>
            <a:ext cx="2448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Idea 2.0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Rettangolo 20"/>
          <p:cNvSpPr/>
          <p:nvPr/>
        </p:nvSpPr>
        <p:spPr>
          <a:xfrm rot="10800000">
            <a:off x="3347864" y="4437112"/>
            <a:ext cx="2448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Idea 2.0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187624" y="4005064"/>
            <a:ext cx="18002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FF00"/>
                </a:solidFill>
              </a:rPr>
              <a:t>METODOLOGIE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156176" y="2780928"/>
            <a:ext cx="18002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TECNOLOGIE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118762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>
            <a:off x="154766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/>
          <p:cNvSpPr/>
          <p:nvPr/>
        </p:nvSpPr>
        <p:spPr>
          <a:xfrm>
            <a:off x="190770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Ovale 28"/>
          <p:cNvSpPr/>
          <p:nvPr/>
        </p:nvSpPr>
        <p:spPr>
          <a:xfrm>
            <a:off x="226774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/>
          <p:cNvSpPr/>
          <p:nvPr/>
        </p:nvSpPr>
        <p:spPr>
          <a:xfrm>
            <a:off x="2627784" y="436510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19672" y="2348880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USARE LA LIM E LE APPLICAZIONI  DEL WEB 20 PER APPRENDERE IN CLASSE CON NUOVI ACCESSI SOCIALI </a:t>
            </a:r>
            <a:r>
              <a:rPr lang="it-IT" b="1" dirty="0" err="1" smtClean="0"/>
              <a:t>DI</a:t>
            </a:r>
            <a:r>
              <a:rPr lang="it-IT" b="1" dirty="0" smtClean="0"/>
              <a:t> CONOSCENZA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225</Words>
  <Application>Microsoft Office PowerPoint</Application>
  <PresentationFormat>Presentazione su schermo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Diapositiva 1</vt:lpstr>
      <vt:lpstr>Diapositiva 2</vt:lpstr>
      <vt:lpstr>Diapositiva 3</vt:lpstr>
      <vt:lpstr>Setting tecnologico</vt:lpstr>
      <vt:lpstr>Diapositiva 5</vt:lpstr>
      <vt:lpstr>Diapositiva 6</vt:lpstr>
      <vt:lpstr>Diapositiva 7</vt:lpstr>
      <vt:lpstr>Diapositiva 8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Laura</dc:creator>
  <cp:lastModifiedBy>Laura</cp:lastModifiedBy>
  <cp:revision>8</cp:revision>
  <dcterms:created xsi:type="dcterms:W3CDTF">2010-09-01T20:57:20Z</dcterms:created>
  <dcterms:modified xsi:type="dcterms:W3CDTF">2010-10-10T19:22:25Z</dcterms:modified>
</cp:coreProperties>
</file>