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0" r:id="rId6"/>
    <p:sldId id="264" r:id="rId7"/>
    <p:sldId id="265" r:id="rId8"/>
    <p:sldId id="269" r:id="rId9"/>
    <p:sldId id="267" r:id="rId10"/>
    <p:sldId id="268" r:id="rId11"/>
    <p:sldId id="260" r:id="rId12"/>
    <p:sldId id="262" r:id="rId13"/>
    <p:sldId id="263" r:id="rId14"/>
    <p:sldId id="266" r:id="rId15"/>
    <p:sldId id="261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xmlns:mc="http://schemas.openxmlformats.org/markup-compatibility/2006" xmlns:a14="http://schemas.microsoft.com/office/drawing/2010/main" val="FF0000" mc:Ignorable="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2" y="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4B160-6A8B-4BC0-9769-874ED375ECDB}" type="datetimeFigureOut">
              <a:rPr lang="it-IT" smtClean="0"/>
              <a:t>18/03/2010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E66FE-5EF3-422F-8BD8-FCA0F1FB3879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4233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Il codice iconico è particolarmente importante nell’uso della LIM e favorisce lo sviluppo</a:t>
            </a:r>
            <a:r>
              <a:rPr lang="it-IT" baseline="0" dirty="0" smtClean="0"/>
              <a:t> dell’intelligenza </a:t>
            </a:r>
            <a:r>
              <a:rPr lang="it-IT" b="1" baseline="0" dirty="0" smtClean="0"/>
              <a:t>visiva</a:t>
            </a:r>
            <a:r>
              <a:rPr lang="it-IT" baseline="0" dirty="0" smtClean="0"/>
              <a:t> in collegamento con </a:t>
            </a:r>
            <a:r>
              <a:rPr lang="it-IT" dirty="0" smtClean="0"/>
              <a:t>stili intellettivi “</a:t>
            </a:r>
            <a:r>
              <a:rPr lang="it-IT" b="1" dirty="0" smtClean="0"/>
              <a:t>logico</a:t>
            </a:r>
            <a:r>
              <a:rPr lang="it-IT" dirty="0" smtClean="0"/>
              <a:t>” e “</a:t>
            </a:r>
            <a:r>
              <a:rPr lang="it-IT" b="1" dirty="0" smtClean="0"/>
              <a:t>verbale</a:t>
            </a:r>
            <a:r>
              <a:rPr lang="it-IT" dirty="0" smtClean="0"/>
              <a:t>”, in continuità con la didattica tradizionale; agire direttamente sulla LIM, la dimensione manipolativa consente di attivare anche l’intelligenza “</a:t>
            </a:r>
            <a:r>
              <a:rPr lang="it-IT" b="1" dirty="0" smtClean="0"/>
              <a:t>cinestetica</a:t>
            </a:r>
          </a:p>
          <a:p>
            <a:r>
              <a:rPr lang="it-IT" b="0" dirty="0" smtClean="0"/>
              <a:t>Pensando di attivare </a:t>
            </a:r>
            <a:r>
              <a:rPr lang="it-IT" b="1" dirty="0" smtClean="0"/>
              <a:t>l’intelligenza intrapersonale</a:t>
            </a:r>
          </a:p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3E66FE-5EF3-422F-8BD8-FCA0F1FB3879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9003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Il codice iconico è particolarmente importante nell’uso della LIM e favorisce lo sviluppo</a:t>
            </a:r>
            <a:r>
              <a:rPr lang="it-IT" baseline="0" dirty="0" smtClean="0"/>
              <a:t> dell’intelligenza </a:t>
            </a:r>
            <a:r>
              <a:rPr lang="it-IT" b="1" baseline="0" dirty="0" smtClean="0"/>
              <a:t>visiva</a:t>
            </a:r>
            <a:r>
              <a:rPr lang="it-IT" baseline="0" dirty="0" smtClean="0"/>
              <a:t> in collegamento con </a:t>
            </a:r>
            <a:r>
              <a:rPr lang="it-IT" dirty="0" smtClean="0"/>
              <a:t>stili intellettivi “</a:t>
            </a:r>
            <a:r>
              <a:rPr lang="it-IT" b="1" dirty="0" smtClean="0"/>
              <a:t>logico</a:t>
            </a:r>
            <a:r>
              <a:rPr lang="it-IT" dirty="0" smtClean="0"/>
              <a:t>” e “</a:t>
            </a:r>
            <a:r>
              <a:rPr lang="it-IT" b="1" dirty="0" smtClean="0"/>
              <a:t>verbale</a:t>
            </a:r>
            <a:r>
              <a:rPr lang="it-IT" dirty="0" smtClean="0"/>
              <a:t>”, in continuità con la didattica tradizionale; agire direttamente sulla LIM, la dimensione manipolativa consente di attivare anche l’intelligenza “</a:t>
            </a:r>
            <a:r>
              <a:rPr lang="it-IT" b="1" dirty="0" smtClean="0"/>
              <a:t>cinestetica</a:t>
            </a:r>
          </a:p>
          <a:p>
            <a:r>
              <a:rPr lang="it-IT" b="0" dirty="0" smtClean="0"/>
              <a:t>Pensando di attivare </a:t>
            </a:r>
            <a:r>
              <a:rPr lang="it-IT" b="1" dirty="0" smtClean="0"/>
              <a:t>l’intelligenza intrapersonale</a:t>
            </a:r>
          </a:p>
          <a:p>
            <a:r>
              <a:rPr lang="it-IT" b="1" dirty="0" smtClean="0"/>
              <a:t>§</a:t>
            </a:r>
            <a:r>
              <a:rPr lang="it-IT" b="0" dirty="0" smtClean="0"/>
              <a:t>attivando</a:t>
            </a:r>
            <a:r>
              <a:rPr lang="it-IT" b="1" dirty="0" smtClean="0"/>
              <a:t> l’intelligenza esistenziale</a:t>
            </a:r>
          </a:p>
          <a:p>
            <a:r>
              <a:rPr lang="it-IT" dirty="0" smtClean="0"/>
              <a:t>http://www.indire.it/content/index.php?action=read&amp;id=1566</a:t>
            </a:r>
          </a:p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3E66FE-5EF3-422F-8BD8-FCA0F1FB3879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9003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Facilitatore dei processi</a:t>
            </a:r>
            <a:r>
              <a:rPr lang="it-IT" baseline="0" dirty="0" smtClean="0"/>
              <a:t> d’apprendimento: </a:t>
            </a:r>
            <a:r>
              <a:rPr lang="it-IT" dirty="0" smtClean="0"/>
              <a:t>attivando la partecipazione degli studenti, richiamando la loro attenzione con domande, stimolando le capacità riflessive e guidandoli nella costruzione della conoscenza. *</a:t>
            </a:r>
            <a:r>
              <a:rPr lang="it-IT" b="1" dirty="0" smtClean="0"/>
              <a:t>modulare e integrare i diversi ruoli</a:t>
            </a:r>
            <a:r>
              <a:rPr lang="it-IT" dirty="0" smtClean="0"/>
              <a:t> (esperto dei contenuti, facilitatore, conduttore di gruppi) in funzione dei diversi obiettivi didattici. </a:t>
            </a:r>
            <a:br>
              <a:rPr lang="it-IT" dirty="0" smtClean="0"/>
            </a:br>
            <a:endParaRPr lang="it-IT" dirty="0" smtClean="0"/>
          </a:p>
          <a:p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3E66FE-5EF3-422F-8BD8-FCA0F1FB3879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0735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Facilitatore dei processi</a:t>
            </a:r>
            <a:r>
              <a:rPr lang="it-IT" baseline="0" dirty="0" smtClean="0"/>
              <a:t> d’apprendimento: </a:t>
            </a:r>
            <a:r>
              <a:rPr lang="it-IT" dirty="0" smtClean="0"/>
              <a:t>attivando la partecipazione degli studenti, richiamando la loro attenzione con domande, stimolando le capacità riflessive e guidandoli nella costruzione della conoscenza. *</a:t>
            </a:r>
            <a:r>
              <a:rPr lang="it-IT" b="1" dirty="0" smtClean="0"/>
              <a:t>modulare e integrare i diversi ruoli</a:t>
            </a:r>
            <a:r>
              <a:rPr lang="it-IT" dirty="0" smtClean="0"/>
              <a:t> (esperto dei contenuti, facilitatore, conduttore di gruppi) in funzione dei diversi obiettivi didattici. </a:t>
            </a:r>
            <a:br>
              <a:rPr lang="it-IT" dirty="0" smtClean="0"/>
            </a:br>
            <a:endParaRPr lang="it-IT" dirty="0" smtClean="0"/>
          </a:p>
          <a:p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3E66FE-5EF3-422F-8BD8-FCA0F1FB3879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0735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la LIM rende la lezione più diretta e intuitiva, favorisce la comprensione di concetti complessi, </a:t>
            </a:r>
            <a:r>
              <a:rPr lang="it-IT" b="1" dirty="0" smtClean="0"/>
              <a:t>facilità la memorizzazione</a:t>
            </a:r>
            <a:r>
              <a:rPr lang="it-IT" dirty="0" smtClean="0"/>
              <a:t> (soprattutto grazie all'impiego di immagini), </a:t>
            </a:r>
            <a:r>
              <a:rPr lang="it-IT" b="1" dirty="0" smtClean="0"/>
              <a:t>sviluppa il "saper fare</a:t>
            </a:r>
            <a:r>
              <a:rPr lang="it-IT" dirty="0" smtClean="0"/>
              <a:t>" e l'attitudine alla ricerca, e induce anche una riflessione sul proprio percorso conoscitivo, recuperando le attività svolte nelle lezioni precedenti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3E66FE-5EF3-422F-8BD8-FCA0F1FB3879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2818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39C1A-87C1-4F6E-88C4-3BB3BB93DFDB}" type="datetimeFigureOut">
              <a:rPr lang="it-IT" smtClean="0"/>
              <a:t>18/03/2010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A635-90C2-47BE-A897-25F06E10AE4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0237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39C1A-87C1-4F6E-88C4-3BB3BB93DFDB}" type="datetimeFigureOut">
              <a:rPr lang="it-IT" smtClean="0"/>
              <a:t>18/03/2010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A635-90C2-47BE-A897-25F06E10AE4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7154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39C1A-87C1-4F6E-88C4-3BB3BB93DFDB}" type="datetimeFigureOut">
              <a:rPr lang="it-IT" smtClean="0"/>
              <a:t>18/03/2010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A635-90C2-47BE-A897-25F06E10AE4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9878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39C1A-87C1-4F6E-88C4-3BB3BB93DFDB}" type="datetimeFigureOut">
              <a:rPr lang="it-IT" smtClean="0"/>
              <a:t>18/03/2010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A635-90C2-47BE-A897-25F06E10AE4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5566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39C1A-87C1-4F6E-88C4-3BB3BB93DFDB}" type="datetimeFigureOut">
              <a:rPr lang="it-IT" smtClean="0"/>
              <a:t>18/03/2010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A635-90C2-47BE-A897-25F06E10AE4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2375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39C1A-87C1-4F6E-88C4-3BB3BB93DFDB}" type="datetimeFigureOut">
              <a:rPr lang="it-IT" smtClean="0"/>
              <a:t>18/03/2010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A635-90C2-47BE-A897-25F06E10AE4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3203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39C1A-87C1-4F6E-88C4-3BB3BB93DFDB}" type="datetimeFigureOut">
              <a:rPr lang="it-IT" smtClean="0"/>
              <a:t>18/03/2010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A635-90C2-47BE-A897-25F06E10AE4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658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39C1A-87C1-4F6E-88C4-3BB3BB93DFDB}" type="datetimeFigureOut">
              <a:rPr lang="it-IT" smtClean="0"/>
              <a:t>18/03/2010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A635-90C2-47BE-A897-25F06E10AE4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6157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39C1A-87C1-4F6E-88C4-3BB3BB93DFDB}" type="datetimeFigureOut">
              <a:rPr lang="it-IT" smtClean="0"/>
              <a:t>18/03/2010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A635-90C2-47BE-A897-25F06E10AE4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4650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39C1A-87C1-4F6E-88C4-3BB3BB93DFDB}" type="datetimeFigureOut">
              <a:rPr lang="it-IT" smtClean="0"/>
              <a:t>18/03/2010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A635-90C2-47BE-A897-25F06E10AE4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6261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39C1A-87C1-4F6E-88C4-3BB3BB93DFDB}" type="datetimeFigureOut">
              <a:rPr lang="it-IT" smtClean="0"/>
              <a:t>18/03/2010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9A635-90C2-47BE-A897-25F06E10AE4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921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39C1A-87C1-4F6E-88C4-3BB3BB93DFDB}" type="datetimeFigureOut">
              <a:rPr lang="it-IT" smtClean="0"/>
              <a:t>18/03/2010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9A635-90C2-47BE-A897-25F06E10AE4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7424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Sceneggiatura lezione con LIM</a:t>
            </a: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endParaRPr lang="it-IT" dirty="0" smtClean="0"/>
          </a:p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Un possibile modello </a:t>
            </a: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320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Cosa fanno  gli studente a casa</a:t>
            </a: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marL="800100" indent="-457200"/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/>
                <a:latin typeface="Lucida Sans Unicode"/>
                <a:ea typeface="Times New Roman"/>
              </a:rPr>
              <a:t>studiano argomenti indicati sul libro di testo, sugli appunti e rivedono quanto svolto in classe sul file condiviso</a:t>
            </a:r>
          </a:p>
          <a:p>
            <a:pPr marL="800100" indent="-457200"/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/>
                <a:latin typeface="Lucida Sans Unicode"/>
                <a:ea typeface="Times New Roman"/>
              </a:rPr>
              <a:t>svolgono gli esercizi assegnati per consolidare la comprensione dell’argomento</a:t>
            </a:r>
          </a:p>
          <a:p>
            <a:pPr marL="800100" indent="-457200"/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/>
                <a:latin typeface="Lucida Sans Unicode"/>
                <a:ea typeface="Times New Roman"/>
              </a:rPr>
              <a:t>completano la preparazione sugli argomenti esaminando alcune situazioni particolari</a:t>
            </a:r>
          </a:p>
          <a:p>
            <a:pPr marL="800100" indent="-457200"/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/>
                <a:latin typeface="Lucida Sans Unicode"/>
                <a:ea typeface="Times New Roman"/>
              </a:rPr>
              <a:t>navigano eplorando i siti indicati, </a:t>
            </a:r>
            <a:r>
              <a:rPr lang="it-IT" i="1" dirty="0" smtClean="0">
                <a:solidFill>
                  <a:schemeClr val="accent1">
                    <a:lumMod val="50000"/>
                  </a:schemeClr>
                </a:solidFill>
                <a:effectLst/>
                <a:latin typeface="Lucida Sans Unicode"/>
                <a:ea typeface="Times New Roman"/>
              </a:rPr>
              <a:t>leggono e ricercano altro materiale in rete salvando  risorse interessanti</a:t>
            </a:r>
          </a:p>
          <a:p>
            <a:pPr marL="800100" indent="-457200"/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/>
                <a:latin typeface="Lucida Sans Unicode"/>
                <a:ea typeface="Times New Roman"/>
              </a:rPr>
              <a:t>riportano nelle lezioni successive eventuali spunti e riflessioni aggiuntiveoltre che risorse individuate</a:t>
            </a:r>
          </a:p>
          <a:p>
            <a:pPr marL="800100" indent="-457200"/>
            <a:r>
              <a:rPr lang="it-IT" sz="3100" i="1" dirty="0" smtClean="0">
                <a:solidFill>
                  <a:schemeClr val="accent1">
                    <a:lumMod val="50000"/>
                  </a:schemeClr>
                </a:solidFill>
                <a:latin typeface="Lucida Sans Unicode"/>
                <a:ea typeface="Times New Roman"/>
              </a:rPr>
              <a:t>Condividono nella community/classe online creatasi </a:t>
            </a:r>
            <a:endParaRPr lang="it-IT" sz="3100" i="1" dirty="0" smtClean="0">
              <a:solidFill>
                <a:schemeClr val="accent1">
                  <a:lumMod val="50000"/>
                </a:schemeClr>
              </a:solidFill>
              <a:effectLst/>
              <a:latin typeface="Times New Roman"/>
              <a:ea typeface="Times New Roman"/>
            </a:endParaRPr>
          </a:p>
          <a:p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212703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Tabella per la sceneggiatura della lezione e descrizione delle sue fasi</a:t>
            </a: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2993378"/>
              </p:ext>
            </p:extLst>
          </p:nvPr>
        </p:nvGraphicFramePr>
        <p:xfrm>
          <a:off x="505117" y="1705832"/>
          <a:ext cx="8133765" cy="447243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4515"/>
                <a:gridCol w="1350010"/>
                <a:gridCol w="1710690"/>
                <a:gridCol w="1619885"/>
                <a:gridCol w="1170305"/>
                <a:gridCol w="211836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STEP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it-IT" sz="900" b="1" cap="all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OBIETTIVI FORMATIVI 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it-IT" sz="900" b="1" cap="all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Attività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it-IT" sz="900" b="1" cap="all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Funzioni e strumenti LIM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it-IT" sz="900" b="1" cap="all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Documenti e discipline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it-IT" sz="900" b="1" cap="all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diapositive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6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1 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Individuare gli elementi definitori o caratterizzanti ...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Esame delle operazioni richeste dal software ...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Funzioni:</a:t>
                      </a: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 Visualizzare e interagire con contenuti e applicazioni in formato digitale.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Strumenti: </a:t>
                      </a: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...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Documenti: </a:t>
                      </a: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...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Discipline:</a:t>
                      </a: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 ...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it-IT" sz="900" dirty="0" smtClean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900" b="1" dirty="0" smtClean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screenshot  slide</a:t>
                      </a:r>
                      <a:endParaRPr lang="it-IT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2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100" dirty="0" smtClean="0">
                          <a:effectLst/>
                          <a:latin typeface="Calibri"/>
                          <a:cs typeface="Times New Roman"/>
                        </a:rPr>
                        <a:t>.......</a:t>
                      </a:r>
                      <a:endParaRPr lang="it-IT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100" dirty="0" smtClean="0">
                          <a:effectLst/>
                          <a:latin typeface="Calibri"/>
                          <a:cs typeface="Times New Roman"/>
                        </a:rPr>
                        <a:t>........</a:t>
                      </a:r>
                      <a:endParaRPr lang="it-IT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 smtClean="0">
                          <a:solidFill>
                            <a:schemeClr val="tx1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Funzioni: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b="1" dirty="0" smtClean="0">
                        <a:solidFill>
                          <a:schemeClr val="tx1"/>
                        </a:solidFill>
                        <a:effectLst/>
                        <a:latin typeface="Lucida Sans Unicode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 smtClean="0">
                          <a:solidFill>
                            <a:schemeClr val="tx1"/>
                          </a:solidFill>
                          <a:effectLst/>
                          <a:latin typeface="Lucida Sans Unicode"/>
                          <a:ea typeface="Calibri"/>
                          <a:cs typeface="Times New Roman"/>
                        </a:rPr>
                        <a:t>Strumenti:</a:t>
                      </a:r>
                      <a:endParaRPr lang="it-IT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 smtClean="0">
                          <a:effectLst/>
                          <a:latin typeface="Lucida Sans Unicode"/>
                          <a:ea typeface="Calibri"/>
                          <a:cs typeface="Times New Roman"/>
                        </a:rPr>
                        <a:t>Documenti: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 smtClean="0">
                          <a:effectLst/>
                          <a:latin typeface="Lucida Sans Unicode"/>
                          <a:ea typeface="Calibri"/>
                          <a:cs typeface="Times New Roman"/>
                        </a:rPr>
                        <a:t>discipline</a:t>
                      </a:r>
                      <a:r>
                        <a:rPr lang="it-IT" sz="900" dirty="0" smtClean="0">
                          <a:effectLst/>
                          <a:latin typeface="Lucida Sans Unicode"/>
                          <a:ea typeface="Calibri"/>
                          <a:cs typeface="Times New Roman"/>
                        </a:rPr>
                        <a:t>: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3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5 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6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7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8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055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Tabella per la sceneggiatura della lezione con fasi: un esempio</a:t>
            </a: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6626485"/>
              </p:ext>
            </p:extLst>
          </p:nvPr>
        </p:nvGraphicFramePr>
        <p:xfrm>
          <a:off x="395536" y="1844824"/>
          <a:ext cx="8352928" cy="406628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16024"/>
                <a:gridCol w="1298501"/>
                <a:gridCol w="1710690"/>
                <a:gridCol w="1619885"/>
                <a:gridCol w="1170305"/>
                <a:gridCol w="2337523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STEP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it-IT" sz="900" b="1" cap="all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OBIETTIVI FORMATIVI 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it-IT" sz="900" b="1" cap="all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Attività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it-IT" sz="900" b="1" cap="all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Funzioni e strumenti LIM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it-IT" sz="900" b="1" cap="all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Documenti e discipline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it-IT" sz="900" b="1" cap="all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diapositive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6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1 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Individuare gli elementi definitori o caratterizzanti le trasformazioni geometriche.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Esame delle operazioni richeste dal software geometrico per la trasformazione di figure.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800" i="1" dirty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Nella diapositiva si mostra come. per la simmetria centrale sia necessario</a:t>
                      </a:r>
                      <a:r>
                        <a:rPr lang="it-IT" sz="900" b="1" dirty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800" i="1" dirty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definire il punto da trasformare e il centro di</a:t>
                      </a:r>
                      <a:r>
                        <a:rPr lang="it-IT" sz="900" b="1" dirty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800" i="1" dirty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simmetria.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Funzioni:</a:t>
                      </a:r>
                      <a:r>
                        <a:rPr lang="it-IT" sz="900" b="1" dirty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 Visualizzare e interagire con contenuti e applicazioni in formato digitale.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Strumenti: </a:t>
                      </a:r>
                      <a:r>
                        <a:rPr lang="it-IT" sz="900" b="1" dirty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Disegno, evidenziatore.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Documenti: </a:t>
                      </a:r>
                      <a:r>
                        <a:rPr lang="it-IT" sz="900" b="1" dirty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testi del software geometrico.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Discipline:</a:t>
                      </a:r>
                      <a:r>
                        <a:rPr lang="it-IT" sz="900" b="1" dirty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 geometria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76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 smtClean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2</a:t>
                      </a:r>
                      <a:endParaRPr lang="it-IT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 smtClean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 smtClean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Conoscere i passi necessari per costruire il trasformato di una figura.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 smtClean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Trasformazione della figura attraverso il software.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 smtClean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Funzioni:</a:t>
                      </a:r>
                      <a:r>
                        <a:rPr lang="it-IT" sz="900" b="1" dirty="0" smtClean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 Superficie di proiezione, manipolazione e interazione con i contenuti</a:t>
                      </a:r>
                      <a:endParaRPr lang="it-IT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 smtClean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 smtClean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Strumenti: </a:t>
                      </a:r>
                      <a:r>
                        <a:rPr lang="it-IT" sz="900" b="1" dirty="0" smtClean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Luogo di brainstorming e annotazione</a:t>
                      </a:r>
                      <a:endParaRPr lang="it-IT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 smtClean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 smtClean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Documenti:</a:t>
                      </a:r>
                      <a:r>
                        <a:rPr lang="it-IT" sz="900" dirty="0" smtClean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it-IT" sz="900" b="1" dirty="0" smtClean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redatti collaborativa-mente</a:t>
                      </a:r>
                      <a:endParaRPr lang="it-IT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 smtClean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 smtClean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Discipline:</a:t>
                      </a:r>
                      <a:r>
                        <a:rPr lang="it-IT" sz="900" b="1" dirty="0" smtClean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 geometria</a:t>
                      </a:r>
                      <a:endParaRPr lang="it-IT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 smtClean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800" dirty="0">
                        <a:effectLst/>
                        <a:latin typeface="Lucida Sans Unico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39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636912"/>
            <a:ext cx="209550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636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it-IT" sz="4000" dirty="0">
                <a:solidFill>
                  <a:srgbClr xmlns:mc="http://schemas.openxmlformats.org/markup-compatibility/2006" xmlns:a14="http://schemas.microsoft.com/office/drawing/2010/main" val="4F81BD" mc:Ignorable="">
                    <a:lumMod val="50000"/>
                  </a:srgbClr>
                </a:solidFill>
              </a:rPr>
              <a:t>Tabella per la sceneggiatura della lezione con fasi: un esempio</a:t>
            </a:r>
            <a:endParaRPr lang="it-I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6730099"/>
              </p:ext>
            </p:extLst>
          </p:nvPr>
        </p:nvGraphicFramePr>
        <p:xfrm>
          <a:off x="505117" y="1865217"/>
          <a:ext cx="8133765" cy="480212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4515"/>
                <a:gridCol w="1350010"/>
                <a:gridCol w="1710690"/>
                <a:gridCol w="1619885"/>
                <a:gridCol w="1170305"/>
                <a:gridCol w="211836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3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Sperimentare e ‘mettersi in gioco’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Gli studenti disegnano alla lavagna ‘a mano libera’ la figura trasformata.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Funzioni:</a:t>
                      </a: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 Superficie di proiezione, manipolazione e interazione con i contenuti. Ambiente di sviluppo di lavoro collaborativo.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Strumenti:</a:t>
                      </a: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 Copia incolla di figure, cattura/importa immagini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Documenti: </a:t>
                      </a: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i files dei trasformati prodotti dagli studenti.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Discipline:</a:t>
                      </a: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 geometria, disegno tecnico.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>
                        <a:effectLst/>
                        <a:latin typeface="Lucida Sans Unico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Verificare  la correttezza dei propri percorsi cognitivi.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dirty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Capire l’importanza della precisione nel disegno geometrico e in generale.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Gli studenti confrontano il proprio disegno con quello del software.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Funzioni:</a:t>
                      </a: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 Ambiente di sviluppo e di confronto. Piano di proiezione.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Strumenti:</a:t>
                      </a: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 passaggio a modalitá pc.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Documenti: </a:t>
                      </a:r>
                      <a:r>
                        <a:rPr lang="it-IT" sz="900" b="1" dirty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i files prodotti dal software.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Discipline:</a:t>
                      </a:r>
                      <a:r>
                        <a:rPr lang="it-IT" sz="900" b="1" dirty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 geometria</a:t>
                      </a:r>
                      <a:r>
                        <a:rPr lang="it-IT" sz="900" b="1" dirty="0" smtClean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5 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Operare con accurattezza .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Utilizzare strumenti tecnici specifici</a:t>
                      </a:r>
                      <a:r>
                        <a:rPr lang="it-IT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Gli studenti ricercano maggiore accuratezza nel disegno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Funzioni:</a:t>
                      </a:r>
                      <a:r>
                        <a:rPr lang="it-IT" sz="900" b="1" dirty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 Ambiente di sviluppo e di confronto.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Strumenti: </a:t>
                      </a:r>
                      <a:r>
                        <a:rPr lang="it-IT" sz="900" b="1" dirty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compasso, righello, </a:t>
                      </a:r>
                      <a:r>
                        <a:rPr lang="it-IT" sz="900" b="1" dirty="0" smtClean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goniometro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b="1" dirty="0" smtClean="0">
                        <a:solidFill>
                          <a:srgbClr xmlns:mc="http://schemas.openxmlformats.org/markup-compatibility/2006" xmlns:a14="http://schemas.microsoft.com/office/drawing/2010/main" val="FF0000" mc:Ignorable=""/>
                        </a:solidFill>
                        <a:effectLst/>
                        <a:latin typeface="Lucida Sans Unicode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b="1" dirty="0" smtClean="0">
                        <a:solidFill>
                          <a:srgbClr xmlns:mc="http://schemas.openxmlformats.org/markup-compatibility/2006" xmlns:a14="http://schemas.microsoft.com/office/drawing/2010/main" val="FF0000" mc:Ignorable=""/>
                        </a:solidFill>
                        <a:effectLst/>
                        <a:latin typeface="Lucida Sans Unicode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b="1" dirty="0" smtClean="0">
                        <a:solidFill>
                          <a:srgbClr xmlns:mc="http://schemas.openxmlformats.org/markup-compatibility/2006" xmlns:a14="http://schemas.microsoft.com/office/drawing/2010/main" val="FF0000" mc:Ignorable=""/>
                        </a:solidFill>
                        <a:effectLst/>
                        <a:latin typeface="Lucida Sans Unicode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Discipline:</a:t>
                      </a: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 geometria e disegno tecnico.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900" dirty="0">
                        <a:effectLst/>
                        <a:latin typeface="Lucida Sans Unicode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3721223"/>
              </p:ext>
            </p:extLst>
          </p:nvPr>
        </p:nvGraphicFramePr>
        <p:xfrm>
          <a:off x="6588224" y="2060848"/>
          <a:ext cx="1981200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Immagine bitmap" r:id="rId3" imgW="2048161" imgH="1438095" progId="Paint.Picture">
                  <p:embed/>
                </p:oleObj>
              </mc:Choice>
              <mc:Fallback>
                <p:oleObj name="Immagine bitmap" r:id="rId3" imgW="2048161" imgH="1438095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2060848"/>
                        <a:ext cx="1981200" cy="1390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 mc:Ignorable="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9535660"/>
              </p:ext>
            </p:extLst>
          </p:nvPr>
        </p:nvGraphicFramePr>
        <p:xfrm>
          <a:off x="6588224" y="3645024"/>
          <a:ext cx="1981200" cy="13662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Immagine bitmap" r:id="rId5" imgW="2048161" imgH="1486107" progId="Paint.Picture">
                  <p:embed/>
                </p:oleObj>
              </mc:Choice>
              <mc:Fallback>
                <p:oleObj name="Immagine bitmap" r:id="rId5" imgW="2048161" imgH="1486107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3645024"/>
                        <a:ext cx="1981200" cy="13662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 mc:Ignorable="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599165"/>
              </p:ext>
            </p:extLst>
          </p:nvPr>
        </p:nvGraphicFramePr>
        <p:xfrm>
          <a:off x="6588224" y="5301208"/>
          <a:ext cx="1981200" cy="127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Immagine bitmap" r:id="rId7" imgW="2048161" imgH="1324160" progId="Paint.Picture">
                  <p:embed/>
                </p:oleObj>
              </mc:Choice>
              <mc:Fallback>
                <p:oleObj name="Immagine bitmap" r:id="rId7" imgW="2048161" imgH="1324160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5301208"/>
                        <a:ext cx="1981200" cy="1276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 mc:Ignorable="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957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it-IT" sz="4000" dirty="0">
                <a:solidFill>
                  <a:srgbClr xmlns:mc="http://schemas.openxmlformats.org/markup-compatibility/2006" xmlns:a14="http://schemas.microsoft.com/office/drawing/2010/main" val="4F81BD" mc:Ignorable="">
                    <a:lumMod val="50000"/>
                  </a:srgbClr>
                </a:solidFill>
              </a:rPr>
              <a:t>Tabella per la sceneggiatura della lezione con fasi: un esempio</a:t>
            </a:r>
            <a:endParaRPr lang="it-I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193632"/>
              </p:ext>
            </p:extLst>
          </p:nvPr>
        </p:nvGraphicFramePr>
        <p:xfrm>
          <a:off x="467544" y="1844824"/>
          <a:ext cx="8133765" cy="408355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4515"/>
                <a:gridCol w="1350010"/>
                <a:gridCol w="1710690"/>
                <a:gridCol w="1619885"/>
                <a:gridCol w="1170305"/>
                <a:gridCol w="2118360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6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 dirty="0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Applicare i concetti appresi in contesti diversi.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Vengono esaminate le composizioni di trasformazioni in un ambiente di manipolazione di immagini (in questo caso all’interno del software). 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Funzioni:</a:t>
                      </a: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 manipolazione di immagini.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Strumenti: </a:t>
                      </a: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copia-incolla, ruota capovolgi orrizontalmente e verticalmente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Documenti: </a:t>
                      </a: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predisposti dal docente e prodotti dagli studenti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Discipline:</a:t>
                      </a: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 geometria, grafica.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900" b="1">
                          <a:solidFill>
                            <a:srgbClr xmlns:mc="http://schemas.openxmlformats.org/markup-compatibility/2006" xmlns:a14="http://schemas.microsoft.com/office/drawing/2010/main" val="FF0000" mc:Ignorable=""/>
                          </a:solidFill>
                          <a:effectLst/>
                          <a:latin typeface="Lucida Sans Unicode"/>
                          <a:ea typeface="Times New Roman"/>
                          <a:cs typeface="Times New Roman"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xmlns:mc="http://schemas.openxmlformats.org/markup-compatibility/2006" xmlns:a14="http://schemas.microsoft.com/office/drawing/2010/main" val="000000" mc:Ignorable="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5070452"/>
              </p:ext>
            </p:extLst>
          </p:nvPr>
        </p:nvGraphicFramePr>
        <p:xfrm>
          <a:off x="6516216" y="1916832"/>
          <a:ext cx="1981200" cy="147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Immagine bitmap" r:id="rId3" imgW="2066667" imgH="1542857" progId="Paint.Picture">
                  <p:embed/>
                </p:oleObj>
              </mc:Choice>
              <mc:Fallback>
                <p:oleObj name="Immagine bitmap" r:id="rId3" imgW="2066667" imgH="1542857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1916832"/>
                        <a:ext cx="1981200" cy="1476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 mc:Ignorable="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1889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Modello di descrizione step della lezione</a:t>
            </a: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endParaRPr lang="it-IT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Descrizione della fase</a:t>
            </a:r>
          </a:p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Descrizione dei materiali didattici utilizzati</a:t>
            </a:r>
          </a:p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Descrizione delle caratteristiche della comunicazione</a:t>
            </a:r>
          </a:p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Descrizione della funzione svolta dalla LIM nelle fase in analisi</a:t>
            </a: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413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L’IDEA</a:t>
            </a: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endParaRPr lang="it-IT" sz="4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sz="4400" dirty="0" smtClean="0">
                <a:solidFill>
                  <a:schemeClr val="accent1">
                    <a:lumMod val="50000"/>
                  </a:schemeClr>
                </a:solidFill>
              </a:rPr>
              <a:t>Breve descrizione della lezione</a:t>
            </a:r>
          </a:p>
          <a:p>
            <a:pPr marL="0" indent="0">
              <a:buNone/>
            </a:pPr>
            <a:endParaRPr lang="it-IT" sz="44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sz="4400" dirty="0" smtClean="0">
                <a:solidFill>
                  <a:schemeClr val="accent1">
                    <a:lumMod val="50000"/>
                  </a:schemeClr>
                </a:solidFill>
              </a:rPr>
              <a:t>Obiettivi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4535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Contesto e ambiente</a:t>
            </a: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endParaRPr lang="it-IT" dirty="0"/>
          </a:p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Descrizione della classe/classi coinvolte</a:t>
            </a:r>
          </a:p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Luogo/luoghi in cui sarà svolta la lezione</a:t>
            </a:r>
          </a:p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Materiali e tecnologie didattiche di cui si dispone</a:t>
            </a:r>
          </a:p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Tecnologia LIM utilizzata</a:t>
            </a:r>
          </a:p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Software (specifico) in uso</a:t>
            </a: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697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Pianificazione,struttura, fasi dell’attvità con la LIM</a:t>
            </a: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La struttura della lezione</a:t>
            </a:r>
          </a:p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Cosa fa il docente:</a:t>
            </a:r>
          </a:p>
          <a:p>
            <a:pPr lvl="1">
              <a:buFont typeface="Wingdings" pitchFamily="2" charset="2"/>
              <a:buChar char="Ø"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hlinkClick r:id="rId2" action="ppaction://hlinksldjump"/>
              </a:rPr>
              <a:t>a casa</a:t>
            </a:r>
            <a:endParaRPr lang="it-IT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hlinkClick r:id="rId3" action="ppaction://hlinksldjump"/>
              </a:rPr>
              <a:t>a scuola</a:t>
            </a:r>
            <a:endParaRPr lang="it-IT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Cosa fa l’alunno:</a:t>
            </a:r>
          </a:p>
          <a:p>
            <a:pPr lvl="1">
              <a:buFont typeface="Wingdings" pitchFamily="2" charset="2"/>
              <a:buChar char="Ø"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a casa</a:t>
            </a:r>
          </a:p>
          <a:p>
            <a:pPr lvl="1">
              <a:buFont typeface="Wingdings" pitchFamily="2" charset="2"/>
              <a:buChar char="Ø"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a scuola</a:t>
            </a:r>
          </a:p>
          <a:p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023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it-IT" sz="3200" dirty="0">
                <a:solidFill>
                  <a:srgbClr xmlns:mc="http://schemas.openxmlformats.org/markup-compatibility/2006" xmlns:a14="http://schemas.microsoft.com/office/drawing/2010/main" val="4F81BD" mc:Ignorable="">
                    <a:lumMod val="50000"/>
                  </a:srgbClr>
                </a:solidFill>
                <a:ea typeface="+mn-ea"/>
                <a:cs typeface="+mn-cs"/>
              </a:rPr>
              <a:t>Cosa fa il </a:t>
            </a:r>
            <a:r>
              <a:rPr lang="it-IT" sz="3200" dirty="0" smtClean="0">
                <a:solidFill>
                  <a:srgbClr xmlns:mc="http://schemas.openxmlformats.org/markup-compatibility/2006" xmlns:a14="http://schemas.microsoft.com/office/drawing/2010/main" val="4F81BD" mc:Ignorable="">
                    <a:lumMod val="50000"/>
                  </a:srgbClr>
                </a:solidFill>
                <a:ea typeface="+mn-ea"/>
                <a:cs typeface="+mn-cs"/>
              </a:rPr>
              <a:t>docente a casa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marL="800100" indent="-457200">
              <a:spcAft>
                <a:spcPts val="0"/>
              </a:spcAft>
              <a:buFont typeface="Wingdings" pitchFamily="2" charset="2"/>
              <a:buChar char="§"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/>
                <a:latin typeface="Lucida Sans Unicode"/>
                <a:ea typeface="Times New Roman"/>
              </a:rPr>
              <a:t>predispone la sceneggiatura della lezione che sarà il canovaccio della stessa (aiutandosi con lo schema di sceneggiatura in sequenze)</a:t>
            </a:r>
          </a:p>
          <a:p>
            <a:pPr marL="800100" indent="-457200">
              <a:spcAft>
                <a:spcPts val="0"/>
              </a:spcAft>
              <a:buFont typeface="Wingdings" pitchFamily="2" charset="2"/>
              <a:buChar char="§"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latin typeface="Lucida Sans Unicode"/>
                <a:ea typeface="Times New Roman"/>
              </a:rPr>
              <a:t>predispone i software (PLE) che intende utilizzare e 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/>
                <a:latin typeface="Lucida Sans Unicode"/>
                <a:ea typeface="Times New Roman"/>
              </a:rPr>
              <a:t>analizza e approfondisce gli strumenti degli stessi  evidenziando le azioni connesse alla LIM (editazione, inserimento, manipolazione,...)</a:t>
            </a:r>
          </a:p>
          <a:p>
            <a:pPr marL="800100" indent="-457200">
              <a:spcAft>
                <a:spcPts val="0"/>
              </a:spcAft>
              <a:buFont typeface="Wingdings" pitchFamily="2" charset="2"/>
              <a:buChar char="§"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/>
                <a:latin typeface="Lucida Sans Unicode"/>
                <a:ea typeface="Times New Roman"/>
              </a:rPr>
              <a:t>predispone gli esercizi che darà agli studenti in classe in modo che siano significativi e interessanti</a:t>
            </a:r>
          </a:p>
          <a:p>
            <a:pPr marL="800100" indent="-457200">
              <a:spcAft>
                <a:spcPts val="0"/>
              </a:spcAft>
              <a:buFont typeface="Wingdings" pitchFamily="2" charset="2"/>
              <a:buChar char="§"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latin typeface="Lucida Sans Unicode"/>
                <a:ea typeface="Times New Roman"/>
              </a:rPr>
              <a:t>individua, dopo averli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/>
                <a:latin typeface="Lucida Sans Unicode"/>
                <a:ea typeface="Times New Roman"/>
              </a:rPr>
              <a:t> esaminati, i siti web che intende mostrare</a:t>
            </a:r>
          </a:p>
          <a:p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it-IT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417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it-IT" sz="3200" dirty="0">
                <a:solidFill>
                  <a:srgbClr xmlns:mc="http://schemas.openxmlformats.org/markup-compatibility/2006" xmlns:a14="http://schemas.microsoft.com/office/drawing/2010/main" val="4F81BD" mc:Ignorable="">
                    <a:lumMod val="50000"/>
                  </a:srgbClr>
                </a:solidFill>
                <a:ea typeface="+mn-ea"/>
                <a:cs typeface="+mn-cs"/>
              </a:rPr>
              <a:t>Cosa fa il </a:t>
            </a:r>
            <a:r>
              <a:rPr lang="it-IT" sz="3200" dirty="0" smtClean="0">
                <a:solidFill>
                  <a:srgbClr xmlns:mc="http://schemas.openxmlformats.org/markup-compatibility/2006" xmlns:a14="http://schemas.microsoft.com/office/drawing/2010/main" val="4F81BD" mc:Ignorable="">
                    <a:lumMod val="50000"/>
                  </a:srgbClr>
                </a:solidFill>
                <a:ea typeface="+mn-ea"/>
                <a:cs typeface="+mn-cs"/>
              </a:rPr>
              <a:t>docente a casa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pPr marL="800100" indent="-457200">
              <a:spcAft>
                <a:spcPts val="0"/>
              </a:spcAft>
              <a:buFont typeface="Wingdings" pitchFamily="2" charset="2"/>
              <a:buChar char="§"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/>
                <a:latin typeface="Lucida Sans Unicode"/>
                <a:ea typeface="Times New Roman"/>
              </a:rPr>
              <a:t>individua e predispone immagini  e animazioni che intende utilizzare salvandole in cartelle adeguate del software sia per la LIM (raccolta) che per altri software*</a:t>
            </a:r>
          </a:p>
          <a:p>
            <a:pPr marL="800100" indent="-457200">
              <a:spcAft>
                <a:spcPts val="0"/>
              </a:spcAft>
              <a:buFont typeface="Wingdings" pitchFamily="2" charset="2"/>
              <a:buChar char="§"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/>
                <a:latin typeface="Lucida Sans Unicode"/>
                <a:ea typeface="Times New Roman"/>
              </a:rPr>
              <a:t>prepara un elenco di collegamenti utili per gli approfondimenti degli studenti e predispone una linkografia ragionata degli stessi§</a:t>
            </a:r>
          </a:p>
          <a:p>
            <a:pPr marL="800100" indent="-457200">
              <a:spcAft>
                <a:spcPts val="0"/>
              </a:spcAft>
              <a:buFont typeface="Wingdings" pitchFamily="2" charset="2"/>
              <a:buChar char="§"/>
            </a:pP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effectLst/>
                <a:latin typeface="Lucida Sans Unicode"/>
                <a:ea typeface="Times New Roman"/>
              </a:rPr>
              <a:t>individua gli esercizi di consolidamento da assegnare per il  lavoro di consolidamento, approdondimento,...domestico</a:t>
            </a:r>
          </a:p>
          <a:p>
            <a:pPr marL="800100" indent="-457200"/>
            <a:r>
              <a:rPr lang="it-IT" dirty="0">
                <a:solidFill>
                  <a:schemeClr val="accent1">
                    <a:lumMod val="50000"/>
                  </a:schemeClr>
                </a:solidFill>
                <a:latin typeface="Lucida Sans Unicode"/>
                <a:ea typeface="Times New Roman"/>
              </a:rPr>
              <a:t>p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  <a:latin typeface="Lucida Sans Unicode"/>
                <a:ea typeface="Times New Roman"/>
              </a:rPr>
              <a:t>redispone o integra l’eportfolio per ogni studente **</a:t>
            </a:r>
            <a:endParaRPr lang="it-IT" dirty="0" smtClean="0">
              <a:solidFill>
                <a:schemeClr val="accent1">
                  <a:lumMod val="50000"/>
                </a:schemeClr>
              </a:solidFill>
              <a:effectLst/>
              <a:latin typeface="Lucida Sans Unicode"/>
              <a:ea typeface="Times New Roman"/>
            </a:endParaRPr>
          </a:p>
          <a:p>
            <a:pPr marL="800100" indent="-457200">
              <a:spcAft>
                <a:spcPts val="0"/>
              </a:spcAft>
              <a:buFont typeface="Wingdings" pitchFamily="2" charset="2"/>
              <a:buChar char="§"/>
            </a:pPr>
            <a:endParaRPr lang="it-IT" dirty="0" smtClean="0">
              <a:solidFill>
                <a:schemeClr val="accent1">
                  <a:lumMod val="50000"/>
                </a:schemeClr>
              </a:solidFill>
              <a:effectLst/>
              <a:latin typeface="Lucida Sans Unicode"/>
              <a:ea typeface="Times New Roman"/>
            </a:endParaRPr>
          </a:p>
          <a:p>
            <a:pPr marL="800100" indent="-457200">
              <a:spcAft>
                <a:spcPts val="0"/>
              </a:spcAft>
              <a:buFont typeface="Wingdings" pitchFamily="2" charset="2"/>
              <a:buChar char="§"/>
            </a:pPr>
            <a:endParaRPr lang="it-IT" sz="4800" dirty="0" smtClean="0">
              <a:solidFill>
                <a:schemeClr val="accent1">
                  <a:lumMod val="50000"/>
                </a:schemeClr>
              </a:solidFill>
              <a:effectLst/>
              <a:latin typeface="Times New Roman"/>
              <a:ea typeface="Times New Roman"/>
            </a:endParaRPr>
          </a:p>
          <a:p>
            <a:endParaRPr lang="it-IT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it-IT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343"/>
          <a:stretch/>
        </p:blipFill>
        <p:spPr>
          <a:xfrm>
            <a:off x="2123728" y="1196752"/>
            <a:ext cx="5005385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613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it-IT" sz="3200" dirty="0">
                <a:solidFill>
                  <a:srgbClr xmlns:mc="http://schemas.openxmlformats.org/markup-compatibility/2006" xmlns:a14="http://schemas.microsoft.com/office/drawing/2010/main" val="4F81BD" mc:Ignorable="">
                    <a:lumMod val="50000"/>
                  </a:srgbClr>
                </a:solidFill>
                <a:ea typeface="+mn-ea"/>
                <a:cs typeface="+mn-cs"/>
              </a:rPr>
              <a:t>Cosa fa il </a:t>
            </a:r>
            <a:r>
              <a:rPr lang="it-IT" sz="3200" dirty="0" smtClean="0">
                <a:solidFill>
                  <a:srgbClr xmlns:mc="http://schemas.openxmlformats.org/markup-compatibility/2006" xmlns:a14="http://schemas.microsoft.com/office/drawing/2010/main" val="4F81BD" mc:Ignorable="">
                    <a:lumMod val="50000"/>
                  </a:srgbClr>
                </a:solidFill>
                <a:ea typeface="+mn-ea"/>
                <a:cs typeface="+mn-cs"/>
              </a:rPr>
              <a:t>docente a scuola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  <a:ln>
            <a:solidFill>
              <a:schemeClr val="accent1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  <a:tabLst>
                <a:tab pos="457200" algn="l"/>
              </a:tabLst>
            </a:pPr>
            <a:endParaRPr lang="it-IT" sz="2400" dirty="0" smtClean="0">
              <a:solidFill>
                <a:schemeClr val="accent1">
                  <a:lumMod val="50000"/>
                </a:schemeClr>
              </a:solidFill>
              <a:effectLst/>
              <a:latin typeface="Lucida Sans Unicode"/>
              <a:ea typeface="Times New Roman"/>
              <a:cs typeface="Lucida Sans Unicode"/>
            </a:endParaRPr>
          </a:p>
          <a:p>
            <a:pPr>
              <a:buFont typeface="Wingdings" pitchFamily="2" charset="2"/>
              <a:buChar char="§"/>
              <a:tabLst>
                <a:tab pos="457200" algn="l"/>
              </a:tabLst>
            </a:pP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  <a:effectLst/>
                <a:latin typeface="Lucida Sans Unicode"/>
                <a:ea typeface="Times New Roman"/>
                <a:cs typeface="Lucida Sans Unicode"/>
              </a:rPr>
              <a:t>Introduce l’argomento della lezione e si pone in relazione empatica con gli studenti</a:t>
            </a:r>
          </a:p>
          <a:p>
            <a:pPr>
              <a:buFont typeface="Wingdings" pitchFamily="2" charset="2"/>
              <a:buChar char="§"/>
              <a:tabLst>
                <a:tab pos="457200" algn="l"/>
              </a:tabLst>
            </a:pP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  <a:effectLst/>
                <a:latin typeface="Lucida Sans Unicode"/>
                <a:ea typeface="Times New Roman"/>
                <a:cs typeface="Lucida Sans Unicode"/>
              </a:rPr>
              <a:t>aiuta gli studenti nel processo di esplorazione favorendo la collaborazione</a:t>
            </a:r>
          </a:p>
          <a:p>
            <a:pPr>
              <a:buFont typeface="Wingdings" pitchFamily="2" charset="2"/>
              <a:buChar char="§"/>
              <a:tabLst>
                <a:tab pos="457200" algn="l"/>
              </a:tabLst>
            </a:pP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  <a:effectLst/>
                <a:latin typeface="Lucida Sans Unicode"/>
                <a:ea typeface="Times New Roman"/>
                <a:cs typeface="Lucida Sans Unicode"/>
              </a:rPr>
              <a:t>guida gli studenti nel lavoro di formalizzazione dei concetti curando la comunicazione (presta attenzione alle caratteristiche dei diversi canali comunicativi attivati favorendone l’utilizzo)</a:t>
            </a:r>
          </a:p>
        </p:txBody>
      </p:sp>
    </p:spTree>
    <p:extLst>
      <p:ext uri="{BB962C8B-B14F-4D97-AF65-F5344CB8AC3E}">
        <p14:creationId xmlns:p14="http://schemas.microsoft.com/office/powerpoint/2010/main" val="3169193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it-IT" sz="3200" dirty="0">
                <a:solidFill>
                  <a:srgbClr xmlns:mc="http://schemas.openxmlformats.org/markup-compatibility/2006" xmlns:a14="http://schemas.microsoft.com/office/drawing/2010/main" val="4F81BD" mc:Ignorable="">
                    <a:lumMod val="50000"/>
                  </a:srgbClr>
                </a:solidFill>
                <a:ea typeface="+mn-ea"/>
                <a:cs typeface="+mn-cs"/>
              </a:rPr>
              <a:t>Cosa fa il </a:t>
            </a:r>
            <a:r>
              <a:rPr lang="it-IT" sz="3200" dirty="0" smtClean="0">
                <a:solidFill>
                  <a:srgbClr xmlns:mc="http://schemas.openxmlformats.org/markup-compatibility/2006" xmlns:a14="http://schemas.microsoft.com/office/drawing/2010/main" val="4F81BD" mc:Ignorable="">
                    <a:lumMod val="50000"/>
                  </a:srgbClr>
                </a:solidFill>
                <a:ea typeface="+mn-ea"/>
                <a:cs typeface="+mn-cs"/>
              </a:rPr>
              <a:t>docente a scuola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  <a:ln>
            <a:solidFill>
              <a:schemeClr val="accent1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  <a:tabLst>
                <a:tab pos="457200" algn="l"/>
              </a:tabLst>
            </a:pPr>
            <a:endParaRPr lang="it-IT" sz="2000" dirty="0" smtClean="0">
              <a:solidFill>
                <a:schemeClr val="accent1">
                  <a:lumMod val="50000"/>
                </a:schemeClr>
              </a:solidFill>
              <a:latin typeface="Lucida Sans Unicode"/>
              <a:ea typeface="Times New Roman"/>
              <a:cs typeface="Lucida Sans Unicode"/>
            </a:endParaRPr>
          </a:p>
          <a:p>
            <a:pPr>
              <a:buFont typeface="Wingdings" pitchFamily="2" charset="2"/>
              <a:buChar char="§"/>
              <a:tabLst>
                <a:tab pos="457200" algn="l"/>
              </a:tabLst>
            </a:pP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  <a:latin typeface="Lucida Sans Unicode"/>
                <a:ea typeface="Times New Roman"/>
                <a:cs typeface="Lucida Sans Unicode"/>
              </a:rPr>
              <a:t>favorisce il lavoro collaborativo di condivisione delle nozioni individuate(partecipazione attiva) e induce alla co-costruzione delle conoscenze </a:t>
            </a:r>
            <a:endParaRPr lang="it-IT" sz="2400" dirty="0" smtClean="0">
              <a:solidFill>
                <a:schemeClr val="accent1">
                  <a:lumMod val="50000"/>
                </a:schemeClr>
              </a:solidFill>
              <a:effectLst/>
              <a:latin typeface="Lucida Sans Unicode"/>
              <a:ea typeface="Times New Roman"/>
              <a:cs typeface="Lucida Sans Unicode"/>
            </a:endParaRPr>
          </a:p>
          <a:p>
            <a:pPr>
              <a:buFont typeface="Wingdings" pitchFamily="2" charset="2"/>
              <a:buChar char="§"/>
              <a:tabLst>
                <a:tab pos="457200" algn="l"/>
              </a:tabLst>
            </a:pP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  <a:effectLst/>
                <a:latin typeface="Lucida Sans Unicode"/>
                <a:ea typeface="Times New Roman"/>
                <a:cs typeface="Lucida Sans Unicode"/>
              </a:rPr>
              <a:t>propone esercizi e indirizza alla risoluzione degli stessi</a:t>
            </a:r>
          </a:p>
          <a:p>
            <a:pPr>
              <a:buFont typeface="Wingdings" pitchFamily="2" charset="2"/>
              <a:buChar char="§"/>
              <a:tabLst>
                <a:tab pos="457200" algn="l"/>
              </a:tabLst>
            </a:pP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  <a:effectLst/>
                <a:latin typeface="Lucida Sans Unicode"/>
                <a:ea typeface="Times New Roman"/>
                <a:cs typeface="Lucida Sans Unicode"/>
              </a:rPr>
              <a:t>propone spunti di riflessione, richiamando nozioni pregresse, e di approfondimento</a:t>
            </a:r>
          </a:p>
          <a:p>
            <a:pPr>
              <a:buFont typeface="Wingdings" pitchFamily="2" charset="2"/>
              <a:buChar char="§"/>
              <a:tabLst>
                <a:tab pos="457200" algn="l"/>
              </a:tabLst>
            </a:pP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  <a:effectLst/>
                <a:latin typeface="Lucida Sans Unicode"/>
                <a:ea typeface="Times New Roman"/>
              </a:rPr>
              <a:t>meta-riflette con gli studenti sulla valenza del processo attuato e </a:t>
            </a:r>
            <a:r>
              <a:rPr lang="it-IT" sz="2400" dirty="0" smtClean="0">
                <a:solidFill>
                  <a:schemeClr val="accent1">
                    <a:lumMod val="50000"/>
                  </a:schemeClr>
                </a:solidFill>
                <a:latin typeface="Lucida Sans Unicode"/>
                <a:ea typeface="Times New Roman"/>
              </a:rPr>
              <a:t>sensibilizza indirizzando  ciascuno dei discenti verso il lavoro domestico di revisione*</a:t>
            </a:r>
            <a:endParaRPr lang="it-IT" sz="2400" dirty="0" smtClean="0">
              <a:solidFill>
                <a:schemeClr val="accent1">
                  <a:lumMod val="50000"/>
                </a:schemeClr>
              </a:solidFill>
              <a:effectLst/>
              <a:latin typeface="Lucida Sans Unicode"/>
              <a:ea typeface="Times New Roman"/>
            </a:endParaRPr>
          </a:p>
          <a:p>
            <a:pPr>
              <a:buFont typeface="Wingdings" pitchFamily="2" charset="2"/>
              <a:buChar char="§"/>
              <a:tabLst>
                <a:tab pos="457200" algn="l"/>
              </a:tabLst>
            </a:pPr>
            <a:endParaRPr lang="it-IT" sz="21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it-IT" sz="21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it-IT" sz="21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910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Cosa fanno gli studenti in classe</a:t>
            </a:r>
            <a:endParaRPr lang="it-IT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lvl="0"/>
            <a:r>
              <a:rPr lang="it-IT" sz="3000" dirty="0">
                <a:solidFill>
                  <a:srgbClr xmlns:mc="http://schemas.openxmlformats.org/markup-compatibility/2006" xmlns:a14="http://schemas.microsoft.com/office/drawing/2010/main" val="4F81BD" mc:Ignorable="">
                    <a:lumMod val="50000"/>
                  </a:srgbClr>
                </a:solidFill>
                <a:latin typeface="Lucida Sans Unicode"/>
                <a:ea typeface="Times New Roman"/>
              </a:rPr>
              <a:t> partecipano attivamente (singolarmente o in gruppi) all’esplorazione dei concetti alla LIM</a:t>
            </a:r>
            <a:endParaRPr lang="it-IT" sz="4400" dirty="0">
              <a:solidFill>
                <a:srgbClr xmlns:mc="http://schemas.openxmlformats.org/markup-compatibility/2006" xmlns:a14="http://schemas.microsoft.com/office/drawing/2010/main" val="4F81BD" mc:Ignorable="">
                  <a:lumMod val="50000"/>
                </a:srgbClr>
              </a:solidFill>
              <a:latin typeface="Times New Roman"/>
              <a:ea typeface="Times New Roman"/>
            </a:endParaRPr>
          </a:p>
          <a:p>
            <a:pPr lvl="0"/>
            <a:r>
              <a:rPr lang="it-IT" sz="3000" dirty="0">
                <a:solidFill>
                  <a:srgbClr xmlns:mc="http://schemas.openxmlformats.org/markup-compatibility/2006" xmlns:a14="http://schemas.microsoft.com/office/drawing/2010/main" val="4F81BD" mc:Ignorable="">
                    <a:lumMod val="50000"/>
                  </a:srgbClr>
                </a:solidFill>
                <a:latin typeface="Lucida Sans Unicode"/>
                <a:ea typeface="Times New Roman"/>
              </a:rPr>
              <a:t>sperimentano, immaginano e propongono soluzioni, le convalidano</a:t>
            </a:r>
            <a:endParaRPr lang="it-IT" sz="4400" dirty="0">
              <a:solidFill>
                <a:srgbClr xmlns:mc="http://schemas.openxmlformats.org/markup-compatibility/2006" xmlns:a14="http://schemas.microsoft.com/office/drawing/2010/main" val="4F81BD" mc:Ignorable="">
                  <a:lumMod val="50000"/>
                </a:srgbClr>
              </a:solidFill>
              <a:latin typeface="Times New Roman"/>
              <a:ea typeface="Times New Roman"/>
            </a:endParaRPr>
          </a:p>
          <a:p>
            <a:pPr lvl="0"/>
            <a:r>
              <a:rPr lang="it-IT" sz="3000" dirty="0">
                <a:solidFill>
                  <a:srgbClr xmlns:mc="http://schemas.openxmlformats.org/markup-compatibility/2006" xmlns:a14="http://schemas.microsoft.com/office/drawing/2010/main" val="4F81BD" mc:Ignorable="">
                    <a:lumMod val="50000"/>
                  </a:srgbClr>
                </a:solidFill>
                <a:latin typeface="Lucida Sans Unicode"/>
                <a:ea typeface="Times New Roman"/>
              </a:rPr>
              <a:t>prestano attenzione alla formalizzazione dei concetti.</a:t>
            </a:r>
            <a:endParaRPr lang="it-IT" sz="4400" dirty="0">
              <a:solidFill>
                <a:srgbClr xmlns:mc="http://schemas.openxmlformats.org/markup-compatibility/2006" xmlns:a14="http://schemas.microsoft.com/office/drawing/2010/main" val="4F81BD" mc:Ignorable="">
                  <a:lumMod val="50000"/>
                </a:srgbClr>
              </a:solidFill>
              <a:latin typeface="Times New Roman"/>
              <a:ea typeface="Times New Roman"/>
            </a:endParaRPr>
          </a:p>
          <a:p>
            <a:pPr lvl="0"/>
            <a:r>
              <a:rPr lang="it-IT" sz="3000" dirty="0">
                <a:solidFill>
                  <a:srgbClr xmlns:mc="http://schemas.openxmlformats.org/markup-compatibility/2006" xmlns:a14="http://schemas.microsoft.com/office/drawing/2010/main" val="4F81BD" mc:Ignorable="">
                    <a:lumMod val="50000"/>
                  </a:srgbClr>
                </a:solidFill>
                <a:latin typeface="Lucida Sans Unicode"/>
                <a:ea typeface="Times New Roman"/>
              </a:rPr>
              <a:t>(si) pongono domande e controllano la loro reale comprensione degli argomenti</a:t>
            </a:r>
          </a:p>
          <a:p>
            <a:pPr lvl="0"/>
            <a:r>
              <a:rPr lang="it-IT" sz="3000" dirty="0">
                <a:solidFill>
                  <a:srgbClr xmlns:mc="http://schemas.openxmlformats.org/markup-compatibility/2006" xmlns:a14="http://schemas.microsoft.com/office/drawing/2010/main" val="4F81BD" mc:Ignorable="">
                    <a:lumMod val="50000"/>
                  </a:srgbClr>
                </a:solidFill>
                <a:latin typeface="Lucida Sans Unicode"/>
                <a:ea typeface="Times New Roman"/>
              </a:rPr>
              <a:t>(meta) riflettono, insieme al docente, sul percorso attuato.</a:t>
            </a:r>
            <a:endParaRPr lang="it-IT" sz="4400" dirty="0">
              <a:solidFill>
                <a:srgbClr xmlns:mc="http://schemas.openxmlformats.org/markup-compatibility/2006" xmlns:a14="http://schemas.microsoft.com/office/drawing/2010/main" val="4F81BD" mc:Ignorable="">
                  <a:lumMod val="50000"/>
                </a:srgbClr>
              </a:solidFill>
              <a:latin typeface="Times New Roman"/>
              <a:ea typeface="Times New Roman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3254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1180</Words>
  <Application>Microsoft Office PowerPoint</Application>
  <PresentationFormat>On-screen Show (4:3)</PresentationFormat>
  <Paragraphs>246</Paragraphs>
  <Slides>15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Immagine bitmap</vt:lpstr>
      <vt:lpstr>Sceneggiatura lezione con LIM</vt:lpstr>
      <vt:lpstr>L’IDEA</vt:lpstr>
      <vt:lpstr>Contesto e ambiente</vt:lpstr>
      <vt:lpstr>Pianificazione,struttura, fasi dell’attvità con la LIM</vt:lpstr>
      <vt:lpstr>Cosa fa il docente a casa</vt:lpstr>
      <vt:lpstr>Cosa fa il docente a casa</vt:lpstr>
      <vt:lpstr>Cosa fa il docente a scuola</vt:lpstr>
      <vt:lpstr>Cosa fa il docente a scuola</vt:lpstr>
      <vt:lpstr>Cosa fanno gli studenti in classe</vt:lpstr>
      <vt:lpstr>Cosa fanno  gli studente a casa</vt:lpstr>
      <vt:lpstr>Tabella per la sceneggiatura della lezione e descrizione delle sue fasi</vt:lpstr>
      <vt:lpstr>Tabella per la sceneggiatura della lezione con fasi: un esempio</vt:lpstr>
      <vt:lpstr>Tabella per la sceneggiatura della lezione con fasi: un esempio</vt:lpstr>
      <vt:lpstr>Tabella per la sceneggiatura della lezione con fasi: un esempio</vt:lpstr>
      <vt:lpstr>Modello di descrizione step della lezione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Sceneggiatura lezione con LIM</dc:title>
  <dc:creator>Your User Name</dc:creator>
  <cp:lastModifiedBy>Virginia</cp:lastModifiedBy>
  <cp:revision>19</cp:revision>
  <dcterms:created xsi:type="dcterms:W3CDTF">2010-01-18T07:05:52Z</dcterms:created>
  <dcterms:modified xsi:type="dcterms:W3CDTF">2010-03-17T23:42:47Z</dcterms:modified>
</cp:coreProperties>
</file>