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it-IT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1D6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59E22C3-78A9-42A0-A797-AA2AA5DB3688}" type="datetimeFigureOut">
              <a:rPr lang="it-IT"/>
              <a:pPr>
                <a:defRPr/>
              </a:pPr>
              <a:t>14/09/2009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2AA2538-8E0A-4C93-8F16-BF4D2424B4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614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09CD276-487D-4F1E-9F72-0418779600B6}" type="slidenum">
              <a:rPr lang="it-IT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717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34195D-F2D2-4334-9A3C-D242B47FA397}" type="datetime1">
              <a:rPr lang="it-IT"/>
              <a:pPr>
                <a:defRPr/>
              </a:pPr>
              <a:t>14/09/2009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it-IT"/>
              <a:t>Laura Antichi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B5BE9-AF98-4C33-BA52-1B654C1EC0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54709-912A-4B53-9B64-B96B4FBD777D}" type="datetime1">
              <a:rPr lang="it-IT"/>
              <a:pPr>
                <a:defRPr/>
              </a:pPr>
              <a:t>14/09/2009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Laura Antichi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AAD92-D514-469F-9CBE-ECFBC34B071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FCCA2-A01E-43A1-AD49-BC0F3A791F34}" type="datetime1">
              <a:rPr lang="it-IT"/>
              <a:pPr>
                <a:defRPr/>
              </a:pPr>
              <a:t>14/09/2009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Laura Antichi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95800-2246-4F73-A4DF-BE696CB0B1A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7D6E3-F793-4504-B582-CFC1CEFD0EEF}" type="datetime1">
              <a:rPr lang="it-IT"/>
              <a:pPr>
                <a:defRPr/>
              </a:pPr>
              <a:t>14/09/2009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Laura Antichi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ECFC5-C72E-4BE7-ACB9-6CC6FB099F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BFB5E-B86C-4CB2-B608-5DC29D783F26}" type="datetime1">
              <a:rPr lang="it-IT"/>
              <a:pPr>
                <a:defRPr/>
              </a:pPr>
              <a:t>14/09/2009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Laura Antichi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5735-9271-4AEF-ACCF-65A25AC195D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9F4EB-0F50-425F-8E3A-523271812375}" type="datetime1">
              <a:rPr lang="it-IT"/>
              <a:pPr>
                <a:defRPr/>
              </a:pPr>
              <a:t>14/09/2009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Laura Antichi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EB92F-D65C-490A-B2C2-66D25CD81F8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E39C6-DFCC-435C-A2F4-5DA976C85D13}" type="datetime1">
              <a:rPr lang="it-IT"/>
              <a:pPr>
                <a:defRPr/>
              </a:pPr>
              <a:t>14/09/2009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Laura Antichi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7C442-1442-4A3C-AD18-4F6CB6885F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F954B-2532-43A3-B049-3043F7FCE5E7}" type="datetime1">
              <a:rPr lang="it-IT"/>
              <a:pPr>
                <a:defRPr/>
              </a:pPr>
              <a:t>14/09/2009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Laura Antichi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A9348-CE49-477D-98B5-435A69AF30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0B08B-1301-47F1-A073-D14BDE0DE0A2}" type="datetime1">
              <a:rPr lang="it-IT"/>
              <a:pPr>
                <a:defRPr/>
              </a:pPr>
              <a:t>14/09/2009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Laura Antichi</a:t>
            </a: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9DB57-9879-4ACD-8BE8-6989B0F3ABF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BDE00-7E36-4CBD-98E3-E8DB7A3DF50B}" type="datetime1">
              <a:rPr lang="it-IT"/>
              <a:pPr>
                <a:defRPr/>
              </a:pPr>
              <a:t>14/09/2009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Laura Antichi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9E352-835F-43FA-BE96-26818A40F8B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FCE38-69F8-4F37-9393-061141743569}" type="datetime1">
              <a:rPr lang="it-IT"/>
              <a:pPr>
                <a:defRPr/>
              </a:pPr>
              <a:t>14/09/2009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Laura Antichi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B24F9-8C76-4F79-B5E9-DF2A9B3B43C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 defTabSz="914290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E11921-B607-4F23-ACC8-79CB0905083E}" type="datetime1">
              <a:rPr lang="it-IT"/>
              <a:pPr>
                <a:defRPr/>
              </a:pPr>
              <a:t>14/09/2009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 defTabSz="914290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it-IT"/>
              <a:t>Laura Antichi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 defTabSz="91429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0B49BC-3C1A-44A0-973A-2FB9EFB9D8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tiny.cc/Va5ZA" TargetMode="External"/><Relationship Id="rId13" Type="http://schemas.openxmlformats.org/officeDocument/2006/relationships/hyperlink" Target="http://tiny.cc/B8ivg" TargetMode="External"/><Relationship Id="rId18" Type="http://schemas.openxmlformats.org/officeDocument/2006/relationships/hyperlink" Target="http://tiny.cc/5iWcH" TargetMode="External"/><Relationship Id="rId26" Type="http://schemas.openxmlformats.org/officeDocument/2006/relationships/hyperlink" Target="http://tiny.cc/JZ6J5" TargetMode="External"/><Relationship Id="rId3" Type="http://schemas.openxmlformats.org/officeDocument/2006/relationships/hyperlink" Target="http://tiny.cc/ZftHa" TargetMode="External"/><Relationship Id="rId21" Type="http://schemas.openxmlformats.org/officeDocument/2006/relationships/hyperlink" Target="http://tiny.cc/TEGrz" TargetMode="External"/><Relationship Id="rId7" Type="http://schemas.openxmlformats.org/officeDocument/2006/relationships/hyperlink" Target="http://tiny.cc/ymPsd" TargetMode="External"/><Relationship Id="rId12" Type="http://schemas.openxmlformats.org/officeDocument/2006/relationships/hyperlink" Target="http://tiny.cc/3icTM" TargetMode="External"/><Relationship Id="rId17" Type="http://schemas.openxmlformats.org/officeDocument/2006/relationships/hyperlink" Target="http://tiny.cc/6DfEj" TargetMode="External"/><Relationship Id="rId25" Type="http://schemas.openxmlformats.org/officeDocument/2006/relationships/hyperlink" Target="http://tiny.cc/urxZv" TargetMode="External"/><Relationship Id="rId2" Type="http://schemas.openxmlformats.org/officeDocument/2006/relationships/hyperlink" Target="http://tiny.cc/ktjdQ" TargetMode="External"/><Relationship Id="rId16" Type="http://schemas.openxmlformats.org/officeDocument/2006/relationships/hyperlink" Target="http://tiny.cc/Qrp02" TargetMode="External"/><Relationship Id="rId20" Type="http://schemas.openxmlformats.org/officeDocument/2006/relationships/hyperlink" Target="Biografia" TargetMode="External"/><Relationship Id="rId29" Type="http://schemas.openxmlformats.org/officeDocument/2006/relationships/hyperlink" Target="http://tiny.cc/tKkgQ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tiny.cc/P2d2M" TargetMode="External"/><Relationship Id="rId11" Type="http://schemas.openxmlformats.org/officeDocument/2006/relationships/hyperlink" Target="http://tiny.cc/NgtsO" TargetMode="External"/><Relationship Id="rId24" Type="http://schemas.openxmlformats.org/officeDocument/2006/relationships/hyperlink" Target="http://tiny.cc/HG2Yg" TargetMode="External"/><Relationship Id="rId32" Type="http://schemas.openxmlformats.org/officeDocument/2006/relationships/hyperlink" Target="http://tiny.cc/BlfRS" TargetMode="External"/><Relationship Id="rId5" Type="http://schemas.openxmlformats.org/officeDocument/2006/relationships/hyperlink" Target="http://tiny.cc/FM4ie" TargetMode="External"/><Relationship Id="rId15" Type="http://schemas.openxmlformats.org/officeDocument/2006/relationships/hyperlink" Target="http://tiny.cc/mQ1ee" TargetMode="External"/><Relationship Id="rId23" Type="http://schemas.openxmlformats.org/officeDocument/2006/relationships/hyperlink" Target="http://tiny.cc/sdGtT" TargetMode="External"/><Relationship Id="rId28" Type="http://schemas.openxmlformats.org/officeDocument/2006/relationships/hyperlink" Target="http://tiny.cc/Eno6Tm" TargetMode="External"/><Relationship Id="rId10" Type="http://schemas.openxmlformats.org/officeDocument/2006/relationships/hyperlink" Target="http://tiny.cc/WlrpV" TargetMode="External"/><Relationship Id="rId19" Type="http://schemas.openxmlformats.org/officeDocument/2006/relationships/hyperlink" Target="http://tiny.cc/BAKd7" TargetMode="External"/><Relationship Id="rId31" Type="http://schemas.openxmlformats.org/officeDocument/2006/relationships/hyperlink" Target="http://tiny.cc/T6CZl" TargetMode="External"/><Relationship Id="rId4" Type="http://schemas.openxmlformats.org/officeDocument/2006/relationships/hyperlink" Target="http://tiny.cc/mQ8Y4" TargetMode="External"/><Relationship Id="rId9" Type="http://schemas.openxmlformats.org/officeDocument/2006/relationships/hyperlink" Target="http://tiny.cc/ikf4l" TargetMode="External"/><Relationship Id="rId14" Type="http://schemas.openxmlformats.org/officeDocument/2006/relationships/hyperlink" Target="http://tiny.cc/gmSWy" TargetMode="External"/><Relationship Id="rId22" Type="http://schemas.openxmlformats.org/officeDocument/2006/relationships/hyperlink" Target="http://tiny.cc/WdRDn" TargetMode="External"/><Relationship Id="rId27" Type="http://schemas.openxmlformats.org/officeDocument/2006/relationships/hyperlink" Target="http://tiny.cc/gcz5m" TargetMode="External"/><Relationship Id="rId30" Type="http://schemas.openxmlformats.org/officeDocument/2006/relationships/hyperlink" Target="http://tiny.cc/FLSF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ctrTitle"/>
          </p:nvPr>
        </p:nvSpPr>
        <p:spPr>
          <a:xfrm>
            <a:off x="685800" y="2132013"/>
            <a:ext cx="7772400" cy="1468437"/>
          </a:xfrm>
          <a:solidFill>
            <a:srgbClr val="7030A0"/>
          </a:solidFill>
        </p:spPr>
        <p:txBody>
          <a:bodyPr/>
          <a:lstStyle/>
          <a:p>
            <a:pPr eaLnBrk="1" hangingPunct="1"/>
            <a:r>
              <a:rPr lang="it-IT" sz="3600" b="1" smtClean="0">
                <a:solidFill>
                  <a:schemeClr val="bg1"/>
                </a:solidFill>
              </a:rPr>
              <a:t/>
            </a:r>
            <a:br>
              <a:rPr lang="it-IT" sz="3600" b="1" smtClean="0">
                <a:solidFill>
                  <a:schemeClr val="bg1"/>
                </a:solidFill>
              </a:rPr>
            </a:br>
            <a:r>
              <a:rPr lang="it-IT" sz="2800" b="1" smtClean="0">
                <a:solidFill>
                  <a:schemeClr val="bg1"/>
                </a:solidFill>
              </a:rPr>
              <a:t>Modulo disciplinare di Filosofia inserito nell’attività interdisciplinare Shoah e Musica con la LIM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defTabSz="91429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b="1" dirty="0" smtClean="0"/>
              <a:t>Settembre 2009</a:t>
            </a:r>
          </a:p>
          <a:p>
            <a:pPr defTabSz="91429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b="1" dirty="0" err="1" smtClean="0"/>
              <a:t>E-tutor</a:t>
            </a:r>
            <a:r>
              <a:rPr lang="it-IT" b="1" dirty="0" smtClean="0"/>
              <a:t> LIM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Laura Antichi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reccia a destra 50"/>
          <p:cNvSpPr/>
          <p:nvPr/>
        </p:nvSpPr>
        <p:spPr>
          <a:xfrm flipV="1">
            <a:off x="3786182" y="5715016"/>
            <a:ext cx="357199" cy="714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50" name="Freccia a destra 49"/>
          <p:cNvSpPr/>
          <p:nvPr/>
        </p:nvSpPr>
        <p:spPr>
          <a:xfrm flipV="1">
            <a:off x="3571868" y="4143380"/>
            <a:ext cx="357199" cy="714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46" name="Freccia a destra 45"/>
          <p:cNvSpPr/>
          <p:nvPr/>
        </p:nvSpPr>
        <p:spPr>
          <a:xfrm flipV="1">
            <a:off x="2928926" y="2571744"/>
            <a:ext cx="357199" cy="714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6" name="Freccia a destra 15"/>
          <p:cNvSpPr/>
          <p:nvPr/>
        </p:nvSpPr>
        <p:spPr>
          <a:xfrm flipV="1">
            <a:off x="3000364" y="571500"/>
            <a:ext cx="357199" cy="714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48" name="Rettangolo 47"/>
          <p:cNvSpPr/>
          <p:nvPr/>
        </p:nvSpPr>
        <p:spPr>
          <a:xfrm>
            <a:off x="0" y="0"/>
            <a:ext cx="1857356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099" name="CasellaDiTesto 1"/>
          <p:cNvSpPr txBox="1">
            <a:spLocks noChangeArrowheads="1"/>
          </p:cNvSpPr>
          <p:nvPr/>
        </p:nvSpPr>
        <p:spPr bwMode="auto">
          <a:xfrm>
            <a:off x="0" y="2357430"/>
            <a:ext cx="1714480" cy="2031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5" rIns="91429" bIns="45715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Calibri" pitchFamily="34" charset="0"/>
              </a:rPr>
              <a:t>FILOSOFIA</a:t>
            </a:r>
            <a:r>
              <a:rPr lang="it-IT" b="1" dirty="0" smtClean="0">
                <a:solidFill>
                  <a:schemeClr val="bg1"/>
                </a:solidFill>
                <a:latin typeface="Calibri" pitchFamily="34" charset="0"/>
              </a:rPr>
              <a:t>,</a:t>
            </a:r>
          </a:p>
          <a:p>
            <a:pPr algn="ctr"/>
            <a:endParaRPr lang="it-IT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it-IT" b="1" dirty="0" smtClean="0">
                <a:solidFill>
                  <a:schemeClr val="bg1"/>
                </a:solidFill>
                <a:latin typeface="Calibri" pitchFamily="34" charset="0"/>
              </a:rPr>
              <a:t>TOTALITARISMO</a:t>
            </a:r>
          </a:p>
          <a:p>
            <a:pPr algn="ctr"/>
            <a:endParaRPr lang="it-IT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it-IT" b="1" dirty="0" smtClean="0">
                <a:solidFill>
                  <a:schemeClr val="bg1"/>
                </a:solidFill>
                <a:latin typeface="Calibri" pitchFamily="34" charset="0"/>
              </a:rPr>
              <a:t>E</a:t>
            </a:r>
          </a:p>
          <a:p>
            <a:pPr algn="ctr"/>
            <a:endParaRPr lang="it-IT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it-IT" b="1" dirty="0">
                <a:solidFill>
                  <a:schemeClr val="bg1"/>
                </a:solidFill>
                <a:latin typeface="Calibri" pitchFamily="34" charset="0"/>
              </a:rPr>
              <a:t>SHOAH</a:t>
            </a:r>
          </a:p>
        </p:txBody>
      </p:sp>
      <p:sp>
        <p:nvSpPr>
          <p:cNvPr id="4100" name="CasellaDiTesto 2"/>
          <p:cNvSpPr txBox="1">
            <a:spLocks noChangeArrowheads="1"/>
          </p:cNvSpPr>
          <p:nvPr/>
        </p:nvSpPr>
        <p:spPr bwMode="auto">
          <a:xfrm>
            <a:off x="1928794" y="285728"/>
            <a:ext cx="1143000" cy="646113"/>
          </a:xfrm>
          <a:prstGeom prst="rect">
            <a:avLst/>
          </a:prstGeom>
          <a:solidFill>
            <a:srgbClr val="441D61"/>
          </a:solidFill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r>
              <a:rPr lang="it-IT" b="1">
                <a:solidFill>
                  <a:schemeClr val="bg1"/>
                </a:solidFill>
                <a:latin typeface="Calibri" pitchFamily="34" charset="0"/>
              </a:rPr>
              <a:t>KARL JASPERS</a:t>
            </a:r>
          </a:p>
        </p:txBody>
      </p:sp>
      <p:sp>
        <p:nvSpPr>
          <p:cNvPr id="4101" name="CasellaDiTesto 3"/>
          <p:cNvSpPr txBox="1">
            <a:spLocks noChangeArrowheads="1"/>
          </p:cNvSpPr>
          <p:nvPr/>
        </p:nvSpPr>
        <p:spPr bwMode="auto">
          <a:xfrm>
            <a:off x="1928794" y="2214554"/>
            <a:ext cx="1071563" cy="646112"/>
          </a:xfrm>
          <a:prstGeom prst="rect">
            <a:avLst/>
          </a:prstGeom>
          <a:solidFill>
            <a:srgbClr val="441D61"/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Calibri" pitchFamily="34" charset="0"/>
              </a:rPr>
              <a:t>HANS JONAS</a:t>
            </a:r>
            <a:endParaRPr lang="it-IT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928794" y="3643314"/>
            <a:ext cx="1714519" cy="923925"/>
          </a:xfrm>
          <a:prstGeom prst="rect">
            <a:avLst/>
          </a:prstGeom>
          <a:solidFill>
            <a:srgbClr val="441D61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b="1" dirty="0">
                <a:solidFill>
                  <a:schemeClr val="bg1"/>
                </a:solidFill>
                <a:latin typeface="+mj-lt"/>
              </a:rPr>
              <a:t>VLADIMIR JANKÉLÉVITCH</a:t>
            </a:r>
            <a:endParaRPr lang="it-IT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928794" y="5572140"/>
            <a:ext cx="2000244" cy="369887"/>
          </a:xfrm>
          <a:prstGeom prst="rect">
            <a:avLst/>
          </a:prstGeom>
          <a:solidFill>
            <a:srgbClr val="441D61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b="1" dirty="0">
                <a:solidFill>
                  <a:schemeClr val="bg1"/>
                </a:solidFill>
                <a:latin typeface="+mj-lt"/>
              </a:rPr>
              <a:t>HANNAH ARENDT</a:t>
            </a:r>
            <a:endParaRPr lang="it-IT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Freccia a destra 16"/>
          <p:cNvSpPr/>
          <p:nvPr/>
        </p:nvSpPr>
        <p:spPr>
          <a:xfrm>
            <a:off x="6286500" y="3643313"/>
            <a:ext cx="285750" cy="71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107" name="CasellaDiTesto 19"/>
          <p:cNvSpPr txBox="1">
            <a:spLocks noChangeArrowheads="1"/>
          </p:cNvSpPr>
          <p:nvPr/>
        </p:nvSpPr>
        <p:spPr bwMode="auto">
          <a:xfrm>
            <a:off x="3357563" y="285750"/>
            <a:ext cx="1357312" cy="646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Concetto di responsabilità politica</a:t>
            </a:r>
          </a:p>
        </p:txBody>
      </p:sp>
      <p:sp>
        <p:nvSpPr>
          <p:cNvPr id="21" name="Freccia a destra 20"/>
          <p:cNvSpPr/>
          <p:nvPr/>
        </p:nvSpPr>
        <p:spPr>
          <a:xfrm>
            <a:off x="4572000" y="500063"/>
            <a:ext cx="142875" cy="71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110" name="CasellaDiTesto 21"/>
          <p:cNvSpPr txBox="1">
            <a:spLocks noChangeArrowheads="1"/>
          </p:cNvSpPr>
          <p:nvPr/>
        </p:nvSpPr>
        <p:spPr bwMode="auto">
          <a:xfrm>
            <a:off x="4714875" y="214313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/>
              <a:t>come</a:t>
            </a:r>
          </a:p>
          <a:p>
            <a:r>
              <a:rPr lang="it-IT" sz="1000" b="1"/>
              <a:t>Rapporto tra:</a:t>
            </a:r>
          </a:p>
        </p:txBody>
      </p:sp>
      <p:sp>
        <p:nvSpPr>
          <p:cNvPr id="4111" name="CasellaDiTesto 22"/>
          <p:cNvSpPr txBox="1">
            <a:spLocks noChangeArrowheads="1"/>
          </p:cNvSpPr>
          <p:nvPr/>
        </p:nvSpPr>
        <p:spPr bwMode="auto">
          <a:xfrm>
            <a:off x="4214813" y="1000125"/>
            <a:ext cx="2500312" cy="646113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1200" b="1"/>
              <a:t>Resonsabilità politica,</a:t>
            </a:r>
          </a:p>
          <a:p>
            <a:pPr>
              <a:buFont typeface="Wingdings" pitchFamily="2" charset="2"/>
              <a:buChar char="Ø"/>
            </a:pPr>
            <a:r>
              <a:rPr lang="it-IT" sz="1200" b="1"/>
              <a:t>Esistenza,</a:t>
            </a:r>
          </a:p>
          <a:p>
            <a:pPr>
              <a:buFont typeface="Wingdings" pitchFamily="2" charset="2"/>
              <a:buChar char="Ø"/>
            </a:pPr>
            <a:r>
              <a:rPr lang="it-IT" sz="1200" b="1"/>
              <a:t>Riflessione sul proprio tempo</a:t>
            </a:r>
          </a:p>
        </p:txBody>
      </p:sp>
      <p:sp>
        <p:nvSpPr>
          <p:cNvPr id="25" name="Freccia a destra 24"/>
          <p:cNvSpPr/>
          <p:nvPr/>
        </p:nvSpPr>
        <p:spPr>
          <a:xfrm rot="3820529">
            <a:off x="5072856" y="713582"/>
            <a:ext cx="357187" cy="63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6" name="Freccia a destra 25"/>
          <p:cNvSpPr/>
          <p:nvPr/>
        </p:nvSpPr>
        <p:spPr>
          <a:xfrm rot="19689808">
            <a:off x="6118225" y="771525"/>
            <a:ext cx="500063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114" name="CasellaDiTesto 26"/>
          <p:cNvSpPr txBox="1">
            <a:spLocks noChangeArrowheads="1"/>
          </p:cNvSpPr>
          <p:nvPr/>
        </p:nvSpPr>
        <p:spPr bwMode="auto">
          <a:xfrm>
            <a:off x="6572250" y="500063"/>
            <a:ext cx="928688" cy="2460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000" b="1" dirty="0"/>
              <a:t>Link/risorse</a:t>
            </a:r>
          </a:p>
        </p:txBody>
      </p:sp>
      <p:sp>
        <p:nvSpPr>
          <p:cNvPr id="4115" name="CasellaDiTesto 28"/>
          <p:cNvSpPr txBox="1">
            <a:spLocks noChangeArrowheads="1"/>
          </p:cNvSpPr>
          <p:nvPr/>
        </p:nvSpPr>
        <p:spPr bwMode="auto">
          <a:xfrm>
            <a:off x="7429500" y="0"/>
            <a:ext cx="1714500" cy="22463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000" dirty="0">
                <a:hlinkClick r:id="rId2"/>
              </a:rPr>
              <a:t>Bibliografia</a:t>
            </a:r>
            <a:endParaRPr lang="it-IT" sz="1000" dirty="0"/>
          </a:p>
          <a:p>
            <a:pPr>
              <a:defRPr/>
            </a:pPr>
            <a:endParaRPr lang="it-IT" sz="1000" dirty="0"/>
          </a:p>
          <a:p>
            <a:pPr>
              <a:defRPr/>
            </a:pPr>
            <a:r>
              <a:rPr lang="it-IT" sz="1000" dirty="0" err="1">
                <a:hlinkClick r:id="rId3"/>
              </a:rPr>
              <a:t>Wikipedia</a:t>
            </a:r>
            <a:r>
              <a:rPr lang="it-IT" sz="1000" dirty="0">
                <a:hlinkClick r:id="rId3"/>
              </a:rPr>
              <a:t> </a:t>
            </a:r>
            <a:endParaRPr lang="it-IT" sz="1000" dirty="0"/>
          </a:p>
          <a:p>
            <a:pPr>
              <a:defRPr/>
            </a:pPr>
            <a:endParaRPr lang="it-IT" sz="1000" dirty="0"/>
          </a:p>
          <a:p>
            <a:pPr>
              <a:defRPr/>
            </a:pPr>
            <a:r>
              <a:rPr lang="it-IT" sz="1000" dirty="0"/>
              <a:t>Etica della responsabilità :</a:t>
            </a:r>
          </a:p>
          <a:p>
            <a:pPr>
              <a:defRPr/>
            </a:pPr>
            <a:r>
              <a:rPr lang="it-IT" sz="1000" dirty="0">
                <a:hlinkClick r:id="rId4"/>
              </a:rPr>
              <a:t>Il male</a:t>
            </a:r>
            <a:r>
              <a:rPr lang="it-IT" sz="1000" dirty="0"/>
              <a:t>, </a:t>
            </a:r>
            <a:r>
              <a:rPr lang="it-IT" sz="1000" dirty="0">
                <a:hlinkClick r:id="rId4"/>
              </a:rPr>
              <a:t>Responsabilità e male</a:t>
            </a:r>
            <a:r>
              <a:rPr lang="it-IT" sz="1000" dirty="0"/>
              <a:t>, </a:t>
            </a:r>
            <a:r>
              <a:rPr lang="it-IT" sz="1000" dirty="0">
                <a:hlinkClick r:id="rId5"/>
              </a:rPr>
              <a:t>Il libro</a:t>
            </a:r>
            <a:endParaRPr lang="it-IT" sz="1000" dirty="0"/>
          </a:p>
          <a:p>
            <a:pPr>
              <a:defRPr/>
            </a:pPr>
            <a:endParaRPr lang="it-IT" sz="1000" dirty="0"/>
          </a:p>
          <a:p>
            <a:pPr>
              <a:defRPr/>
            </a:pPr>
            <a:r>
              <a:rPr lang="it-IT" sz="1000" dirty="0"/>
              <a:t>Esistenza: </a:t>
            </a:r>
            <a:r>
              <a:rPr lang="it-IT" sz="1000" dirty="0">
                <a:hlinkClick r:id="rId6"/>
              </a:rPr>
              <a:t>Posizione esistenziale</a:t>
            </a:r>
            <a:r>
              <a:rPr lang="it-IT" sz="1000" dirty="0"/>
              <a:t>, </a:t>
            </a:r>
            <a:r>
              <a:rPr lang="it-IT" sz="1000" dirty="0" err="1">
                <a:hlinkClick r:id="rId7"/>
              </a:rPr>
              <a:t>Esistenza-ragione-tempo</a:t>
            </a:r>
            <a:r>
              <a:rPr lang="it-IT" sz="1000" dirty="0"/>
              <a:t>, </a:t>
            </a:r>
            <a:r>
              <a:rPr lang="it-IT" sz="1000" dirty="0">
                <a:hlinkClick r:id="rId8"/>
              </a:rPr>
              <a:t>Scacco e naufragio</a:t>
            </a:r>
            <a:r>
              <a:rPr lang="it-IT" sz="1000" dirty="0"/>
              <a:t>, </a:t>
            </a:r>
            <a:r>
              <a:rPr lang="it-IT" sz="1000" dirty="0">
                <a:hlinkClick r:id="rId9"/>
              </a:rPr>
              <a:t>Essere e trascendenza</a:t>
            </a:r>
            <a:r>
              <a:rPr lang="it-IT" sz="1000" dirty="0"/>
              <a:t> </a:t>
            </a:r>
          </a:p>
          <a:p>
            <a:pPr>
              <a:defRPr/>
            </a:pPr>
            <a:endParaRPr lang="it-IT" sz="10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3286125" y="2071688"/>
            <a:ext cx="1500188" cy="461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Concetto di responsabilità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3214688" y="2786063"/>
            <a:ext cx="1714500" cy="461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Concetto di Dio dopo Auschwitz</a:t>
            </a:r>
          </a:p>
        </p:txBody>
      </p:sp>
      <p:sp>
        <p:nvSpPr>
          <p:cNvPr id="23" name="CasellaDiTesto 26"/>
          <p:cNvSpPr txBox="1">
            <a:spLocks noChangeArrowheads="1"/>
          </p:cNvSpPr>
          <p:nvPr/>
        </p:nvSpPr>
        <p:spPr bwMode="auto">
          <a:xfrm>
            <a:off x="6572250" y="500063"/>
            <a:ext cx="928688" cy="2460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000" b="1" dirty="0"/>
              <a:t>Link/risorse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4929188" y="2286000"/>
            <a:ext cx="4214812" cy="400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1000" b="1" dirty="0">
                <a:hlinkClick r:id="rId10"/>
              </a:rPr>
              <a:t>Responsabilità ed azione </a:t>
            </a:r>
            <a:r>
              <a:rPr lang="it-IT" sz="1000" b="1" dirty="0"/>
              <a:t>; </a:t>
            </a:r>
            <a:r>
              <a:rPr lang="it-IT" sz="1000" b="1" dirty="0">
                <a:hlinkClick r:id="rId11"/>
              </a:rPr>
              <a:t>Principio di </a:t>
            </a:r>
            <a:r>
              <a:rPr lang="it-IT" sz="1000" b="1" dirty="0" err="1">
                <a:hlinkClick r:id="rId11"/>
              </a:rPr>
              <a:t>responsabilità-Wikipedia</a:t>
            </a:r>
            <a:r>
              <a:rPr lang="it-IT" sz="1000" b="1" dirty="0">
                <a:hlinkClick r:id="rId11"/>
              </a:rPr>
              <a:t> </a:t>
            </a:r>
            <a:r>
              <a:rPr lang="it-IT" sz="1000" b="1" dirty="0"/>
              <a:t>, </a:t>
            </a:r>
            <a:r>
              <a:rPr lang="it-IT" sz="1000" b="1" dirty="0">
                <a:hlinkClick r:id="rId12"/>
              </a:rPr>
              <a:t>Vita</a:t>
            </a:r>
            <a:r>
              <a:rPr lang="it-IT" sz="1000" b="1" dirty="0"/>
              <a:t>, </a:t>
            </a:r>
            <a:r>
              <a:rPr lang="it-IT" sz="1000" b="1" dirty="0">
                <a:hlinkClick r:id="rId13"/>
              </a:rPr>
              <a:t>Introduzione al pensiero</a:t>
            </a:r>
            <a:r>
              <a:rPr lang="it-IT" sz="1000" b="1" dirty="0"/>
              <a:t>.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5214938" y="2857500"/>
            <a:ext cx="3929062" cy="400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1000" b="1" dirty="0">
                <a:hlinkClick r:id="rId14"/>
              </a:rPr>
              <a:t>Dio dopo Auschwitz </a:t>
            </a:r>
            <a:r>
              <a:rPr lang="it-IT" sz="1000" b="1" dirty="0"/>
              <a:t>, </a:t>
            </a:r>
            <a:r>
              <a:rPr lang="it-IT" sz="1000" b="1" dirty="0">
                <a:hlinkClick r:id="rId15"/>
              </a:rPr>
              <a:t>Recensione libro </a:t>
            </a:r>
            <a:r>
              <a:rPr lang="it-IT" sz="1000" b="1" dirty="0"/>
              <a:t>, </a:t>
            </a:r>
            <a:r>
              <a:rPr lang="it-IT" sz="1000" b="1" dirty="0">
                <a:hlinkClick r:id="rId16"/>
              </a:rPr>
              <a:t>La rinuncia di Dio all’onnipotenza</a:t>
            </a:r>
            <a:r>
              <a:rPr lang="it-IT" sz="1000" b="1" dirty="0"/>
              <a:t>, </a:t>
            </a:r>
            <a:r>
              <a:rPr lang="it-IT" sz="1000" b="1" dirty="0" err="1">
                <a:hlinkClick r:id="rId17"/>
              </a:rPr>
              <a:t>E-book</a:t>
            </a:r>
            <a:r>
              <a:rPr lang="it-IT" sz="1000" b="1" dirty="0">
                <a:hlinkClick r:id="rId17"/>
              </a:rPr>
              <a:t> Auschwitz e la riflessione filosofica </a:t>
            </a:r>
            <a:endParaRPr lang="it-IT" sz="1000" b="1" dirty="0"/>
          </a:p>
        </p:txBody>
      </p:sp>
      <p:sp>
        <p:nvSpPr>
          <p:cNvPr id="33" name="Freccia a destra 32"/>
          <p:cNvSpPr/>
          <p:nvPr/>
        </p:nvSpPr>
        <p:spPr>
          <a:xfrm>
            <a:off x="4929188" y="2928938"/>
            <a:ext cx="285750" cy="71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4" name="Freccia a destra 33"/>
          <p:cNvSpPr/>
          <p:nvPr/>
        </p:nvSpPr>
        <p:spPr>
          <a:xfrm>
            <a:off x="4714875" y="2428875"/>
            <a:ext cx="214313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5" name="CasellaDiTesto 34"/>
          <p:cNvSpPr txBox="1"/>
          <p:nvPr/>
        </p:nvSpPr>
        <p:spPr>
          <a:xfrm>
            <a:off x="3929063" y="4000500"/>
            <a:ext cx="1357312" cy="276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Convergenza</a:t>
            </a:r>
            <a:r>
              <a:rPr lang="it-IT" sz="1200" b="1" dirty="0"/>
              <a:t>: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5214938" y="3571875"/>
            <a:ext cx="1071562" cy="2762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1200" b="1" dirty="0"/>
              <a:t>Musica 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214938" y="4143375"/>
            <a:ext cx="928687" cy="2762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1200" b="1" dirty="0"/>
              <a:t>Filosofia </a:t>
            </a:r>
          </a:p>
        </p:txBody>
      </p:sp>
      <p:sp>
        <p:nvSpPr>
          <p:cNvPr id="38" name="CasellaDiTesto 37"/>
          <p:cNvSpPr txBox="1"/>
          <p:nvPr/>
        </p:nvSpPr>
        <p:spPr>
          <a:xfrm>
            <a:off x="6572250" y="3571875"/>
            <a:ext cx="2571750" cy="2460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1000" b="1" dirty="0">
                <a:hlinkClick r:id="rId18"/>
              </a:rPr>
              <a:t>Musicologia filosofica </a:t>
            </a:r>
            <a:r>
              <a:rPr lang="it-IT" sz="1000" b="1" dirty="0"/>
              <a:t>, </a:t>
            </a:r>
            <a:r>
              <a:rPr lang="it-IT" sz="1000" b="1" dirty="0">
                <a:hlinkClick r:id="rId19"/>
              </a:rPr>
              <a:t>Musica</a:t>
            </a:r>
            <a:endParaRPr lang="it-IT" sz="1000" b="1" dirty="0"/>
          </a:p>
        </p:txBody>
      </p:sp>
      <p:sp>
        <p:nvSpPr>
          <p:cNvPr id="39" name="Freccia a destra 38"/>
          <p:cNvSpPr/>
          <p:nvPr/>
        </p:nvSpPr>
        <p:spPr>
          <a:xfrm>
            <a:off x="6215063" y="4214813"/>
            <a:ext cx="214312" cy="46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0" name="CasellaDiTesto 39"/>
          <p:cNvSpPr txBox="1"/>
          <p:nvPr/>
        </p:nvSpPr>
        <p:spPr>
          <a:xfrm>
            <a:off x="6429375" y="3929063"/>
            <a:ext cx="2714625" cy="8620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1000" b="1" dirty="0">
                <a:hlinkClick r:id="rId20" action="ppaction://hlinkfile"/>
              </a:rPr>
              <a:t>Biografia</a:t>
            </a:r>
            <a:r>
              <a:rPr lang="it-IT" sz="1000" b="1" dirty="0"/>
              <a:t>, </a:t>
            </a:r>
            <a:r>
              <a:rPr lang="it-IT" sz="1000" b="1" dirty="0">
                <a:hlinkClick r:id="rId21"/>
              </a:rPr>
              <a:t>Michel </a:t>
            </a:r>
            <a:r>
              <a:rPr lang="it-IT" sz="1000" b="1" dirty="0" err="1">
                <a:hlinkClick r:id="rId21"/>
              </a:rPr>
              <a:t>Sogny</a:t>
            </a:r>
            <a:r>
              <a:rPr lang="it-IT" sz="1000" b="1" dirty="0">
                <a:hlinkClick r:id="rId21"/>
              </a:rPr>
              <a:t> </a:t>
            </a:r>
            <a:r>
              <a:rPr lang="it-IT" sz="1000" b="1" dirty="0" err="1">
                <a:hlinkClick r:id="rId21"/>
              </a:rPr>
              <a:t>Tryptique</a:t>
            </a:r>
            <a:r>
              <a:rPr lang="it-IT" sz="1000" b="1" dirty="0">
                <a:hlinkClick r:id="rId21"/>
              </a:rPr>
              <a:t> la </a:t>
            </a:r>
            <a:r>
              <a:rPr lang="it-IT" sz="1000" b="1" dirty="0" err="1">
                <a:hlinkClick r:id="rId21"/>
              </a:rPr>
              <a:t>Genese</a:t>
            </a:r>
            <a:r>
              <a:rPr lang="it-IT" sz="1000" b="1" dirty="0">
                <a:hlinkClick r:id="rId21"/>
              </a:rPr>
              <a:t> </a:t>
            </a:r>
            <a:r>
              <a:rPr lang="it-IT" sz="1000" b="1" dirty="0" err="1">
                <a:hlinkClick r:id="rId21"/>
              </a:rPr>
              <a:t>ou</a:t>
            </a:r>
            <a:r>
              <a:rPr lang="it-IT" sz="1000" b="1" dirty="0">
                <a:hlinkClick r:id="rId21"/>
              </a:rPr>
              <a:t> la </a:t>
            </a:r>
            <a:r>
              <a:rPr lang="it-IT" sz="1000" b="1" dirty="0" err="1">
                <a:hlinkClick r:id="rId21"/>
              </a:rPr>
              <a:t>Metamorphose</a:t>
            </a:r>
            <a:r>
              <a:rPr lang="it-IT" sz="1000" b="1" dirty="0">
                <a:hlinkClick r:id="rId21"/>
              </a:rPr>
              <a:t> in </a:t>
            </a:r>
            <a:r>
              <a:rPr lang="it-IT" sz="1000" b="1" dirty="0" err="1">
                <a:hlinkClick r:id="rId21"/>
              </a:rPr>
              <a:t>Memoriam</a:t>
            </a:r>
            <a:r>
              <a:rPr lang="it-IT" sz="1000" b="1" dirty="0">
                <a:hlinkClick r:id="rId21"/>
              </a:rPr>
              <a:t> Vladimir </a:t>
            </a:r>
            <a:r>
              <a:rPr lang="it-IT" sz="1000" b="1" dirty="0" err="1">
                <a:hlinkClick r:id="rId21"/>
              </a:rPr>
              <a:t>Jankelevitch</a:t>
            </a:r>
            <a:r>
              <a:rPr lang="it-IT" sz="1000" b="1" dirty="0">
                <a:hlinkClick r:id="rId21"/>
              </a:rPr>
              <a:t> </a:t>
            </a:r>
            <a:r>
              <a:rPr lang="it-IT" sz="1000" b="1" dirty="0"/>
              <a:t>, </a:t>
            </a:r>
            <a:r>
              <a:rPr lang="it-IT" sz="1000" b="1" dirty="0">
                <a:hlinkClick r:id="rId22"/>
              </a:rPr>
              <a:t>Perdono ed etica iperbolica </a:t>
            </a:r>
            <a:r>
              <a:rPr lang="it-IT" sz="1000" b="1" dirty="0"/>
              <a:t>, </a:t>
            </a:r>
            <a:r>
              <a:rPr lang="it-IT" sz="1000" b="1" dirty="0">
                <a:hlinkClick r:id="rId23"/>
              </a:rPr>
              <a:t>Aforismi</a:t>
            </a:r>
            <a:r>
              <a:rPr lang="it-IT" sz="1000" b="1" dirty="0"/>
              <a:t>, </a:t>
            </a:r>
            <a:r>
              <a:rPr lang="it-IT" sz="1000" b="1" dirty="0">
                <a:hlinkClick r:id="rId24"/>
              </a:rPr>
              <a:t>Perdonare e-book</a:t>
            </a:r>
            <a:endParaRPr lang="it-IT" sz="1000" b="1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4071938" y="5143500"/>
            <a:ext cx="1643062" cy="4619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Essenza del Totalitarismo</a:t>
            </a:r>
          </a:p>
        </p:txBody>
      </p:sp>
      <p:sp>
        <p:nvSpPr>
          <p:cNvPr id="42" name="CasellaDiTesto 41"/>
          <p:cNvSpPr txBox="1"/>
          <p:nvPr/>
        </p:nvSpPr>
        <p:spPr>
          <a:xfrm>
            <a:off x="4000500" y="6000750"/>
            <a:ext cx="1500188" cy="276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Banalità del male</a:t>
            </a:r>
          </a:p>
        </p:txBody>
      </p:sp>
      <p:sp>
        <p:nvSpPr>
          <p:cNvPr id="43" name="CasellaDiTesto 42"/>
          <p:cNvSpPr txBox="1"/>
          <p:nvPr/>
        </p:nvSpPr>
        <p:spPr>
          <a:xfrm>
            <a:off x="6000750" y="5214938"/>
            <a:ext cx="3143250" cy="400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1000" b="1" dirty="0">
                <a:hlinkClick r:id="rId25"/>
              </a:rPr>
              <a:t>Video di Presentazione</a:t>
            </a:r>
            <a:r>
              <a:rPr lang="it-IT" sz="1000" b="1" dirty="0"/>
              <a:t>, </a:t>
            </a:r>
            <a:r>
              <a:rPr lang="it-IT" sz="1000" b="1" dirty="0">
                <a:hlinkClick r:id="rId26"/>
              </a:rPr>
              <a:t>Brani</a:t>
            </a:r>
            <a:r>
              <a:rPr lang="it-IT" sz="1000" b="1" dirty="0"/>
              <a:t>, </a:t>
            </a:r>
            <a:r>
              <a:rPr lang="it-IT" sz="1000" b="1" dirty="0">
                <a:hlinkClick r:id="rId27"/>
              </a:rPr>
              <a:t>Da </a:t>
            </a:r>
            <a:r>
              <a:rPr lang="it-IT" sz="1000" b="1" dirty="0" err="1">
                <a:hlinkClick r:id="rId27"/>
              </a:rPr>
              <a:t>Wikipedia</a:t>
            </a:r>
            <a:r>
              <a:rPr lang="it-IT" sz="1000" b="1" dirty="0"/>
              <a:t>,  </a:t>
            </a:r>
            <a:r>
              <a:rPr lang="it-IT" sz="1000" b="1" dirty="0">
                <a:hlinkClick r:id="rId28"/>
              </a:rPr>
              <a:t>Bibliografie</a:t>
            </a:r>
            <a:r>
              <a:rPr lang="it-IT" sz="1000" b="1" dirty="0"/>
              <a:t>,  </a:t>
            </a:r>
            <a:r>
              <a:rPr lang="it-IT" sz="1000" b="1" dirty="0">
                <a:hlinkClick r:id="rId29"/>
              </a:rPr>
              <a:t>Antologia</a:t>
            </a:r>
            <a:endParaRPr lang="it-IT" sz="1000" b="1" dirty="0"/>
          </a:p>
        </p:txBody>
      </p:sp>
      <p:sp>
        <p:nvSpPr>
          <p:cNvPr id="44" name="CasellaDiTesto 43"/>
          <p:cNvSpPr txBox="1"/>
          <p:nvPr/>
        </p:nvSpPr>
        <p:spPr>
          <a:xfrm>
            <a:off x="5857875" y="5929313"/>
            <a:ext cx="3286125" cy="400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1000" b="1" dirty="0">
                <a:hlinkClick r:id="rId30"/>
              </a:rPr>
              <a:t>La dimensione del male</a:t>
            </a:r>
            <a:r>
              <a:rPr lang="it-IT" sz="1000" b="1" dirty="0"/>
              <a:t>, </a:t>
            </a:r>
            <a:r>
              <a:rPr lang="it-IT" sz="1000" b="1" dirty="0">
                <a:hlinkClick r:id="rId31"/>
              </a:rPr>
              <a:t>La banalità del male – Eichmann a Gerusalemme</a:t>
            </a:r>
            <a:r>
              <a:rPr lang="it-IT" sz="1000" b="1" dirty="0"/>
              <a:t>, </a:t>
            </a:r>
            <a:r>
              <a:rPr lang="it-IT" sz="1000" b="1" dirty="0">
                <a:hlinkClick r:id="rId32"/>
              </a:rPr>
              <a:t>Il libro</a:t>
            </a:r>
            <a:endParaRPr lang="it-IT" sz="1000" b="1" dirty="0"/>
          </a:p>
        </p:txBody>
      </p:sp>
      <p:sp>
        <p:nvSpPr>
          <p:cNvPr id="45" name="Freccia a destra 44"/>
          <p:cNvSpPr/>
          <p:nvPr/>
        </p:nvSpPr>
        <p:spPr>
          <a:xfrm>
            <a:off x="5715000" y="5429250"/>
            <a:ext cx="214313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7" name="Freccia a destra 46"/>
          <p:cNvSpPr/>
          <p:nvPr/>
        </p:nvSpPr>
        <p:spPr>
          <a:xfrm>
            <a:off x="5429250" y="6072188"/>
            <a:ext cx="428625" cy="71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9" name="Segnaposto piè di pagina 4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b="1">
                <a:solidFill>
                  <a:schemeClr val="tx1"/>
                </a:solidFill>
              </a:rPr>
              <a:t>Laura Antichi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177</Words>
  <Application>Microsoft Office PowerPoint</Application>
  <PresentationFormat>Presentazione su schermo (4:3)</PresentationFormat>
  <Paragraphs>46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 Modulo disciplinare di Filosofia inserito nell’attività interdisciplinare Shoah e Musica con la LIM</vt:lpstr>
      <vt:lpstr>Diapositiva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Filosofia, Totalitarismo e Shoah</dc:title>
  <dc:subject>e-tutor LIM</dc:subject>
  <dc:creator>Laura Antichi</dc:creator>
  <cp:keywords>Totalitarismo Filosofia Shoah</cp:keywords>
  <cp:lastModifiedBy>Laura</cp:lastModifiedBy>
  <cp:revision>32</cp:revision>
  <dcterms:created xsi:type="dcterms:W3CDTF">2009-09-14T08:14:54Z</dcterms:created>
  <dcterms:modified xsi:type="dcterms:W3CDTF">2009-09-14T14:47:01Z</dcterms:modified>
  <cp:category>formazione</cp:category>
  <cp:contentStatus>finale</cp:contentStatus>
</cp:coreProperties>
</file>