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0000"/>
    <a:srgbClr val="333300"/>
    <a:srgbClr val="66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90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47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83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60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0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93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36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77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0962"/>
            <a:ext cx="3848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8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39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35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30BA-A6E3-49B2-BA0D-F84BC0B8254B}" type="datetimeFigureOut">
              <a:rPr lang="it-IT" smtClean="0"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B6D44-60F4-468F-AB64-522789D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0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0848"/>
            <a:ext cx="4388963" cy="3895899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395536" y="476607"/>
            <a:ext cx="43026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forum</a:t>
            </a:r>
            <a:endParaRPr lang="it-IT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159414" y="153442"/>
            <a:ext cx="3557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Parte prima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275920" y="1076772"/>
            <a:ext cx="34912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Il Forum in </a:t>
            </a:r>
          </a:p>
          <a:p>
            <a:pPr algn="ctr"/>
            <a:r>
              <a:rPr lang="it-IT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Moodle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366371" y="3039301"/>
            <a:ext cx="33239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Una relazione </a:t>
            </a:r>
          </a:p>
          <a:p>
            <a:pPr algn="ctr"/>
            <a:r>
              <a:rPr lang="it-IT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comunicativa</a:t>
            </a:r>
          </a:p>
          <a:p>
            <a:pPr algn="ctr"/>
            <a:r>
              <a:rPr lang="it-IT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semantica</a:t>
            </a:r>
            <a:endParaRPr lang="it-IT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052198" y="6457890"/>
            <a:ext cx="40918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Laura Antichi – Virginia Alberti</a:t>
            </a:r>
            <a:endParaRPr lang="it-IT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4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50305"/>
            <a:ext cx="8689301" cy="555540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195735" y="188640"/>
            <a:ext cx="43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FORUM NEWS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5736" y="404664"/>
            <a:ext cx="43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FORUM NEWS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7281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Può essere rinominato</a:t>
            </a:r>
            <a:endParaRPr lang="it-IT" sz="28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002049" y="2742569"/>
            <a:ext cx="5643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Ci può essere un solo Forum News per ogni corso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843808" y="4149080"/>
            <a:ext cx="56437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Se il Forum News viene cancellato è ricreato nuovamente in automatico se è attivo il Blocco «ultime notizie»</a:t>
            </a:r>
            <a:endParaRPr lang="it-IT" sz="2800" b="1" dirty="0"/>
          </a:p>
        </p:txBody>
      </p:sp>
      <p:sp>
        <p:nvSpPr>
          <p:cNvPr id="6" name="Freccia a destra 5"/>
          <p:cNvSpPr/>
          <p:nvPr/>
        </p:nvSpPr>
        <p:spPr>
          <a:xfrm>
            <a:off x="395536" y="1916832"/>
            <a:ext cx="792088" cy="379204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2026085" y="4338682"/>
            <a:ext cx="792088" cy="379204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1209961" y="2840418"/>
            <a:ext cx="792088" cy="379204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69260" y="31477"/>
            <a:ext cx="720549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Semantica per il forum</a:t>
            </a:r>
          </a:p>
          <a:p>
            <a:pPr algn="ctr"/>
            <a:r>
              <a:rPr lang="it-IT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 messaggi nel forum in rapporto al significato </a:t>
            </a:r>
            <a:endParaRPr lang="it-IT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98633"/>
              </p:ext>
            </p:extLst>
          </p:nvPr>
        </p:nvGraphicFramePr>
        <p:xfrm>
          <a:off x="143765" y="995903"/>
          <a:ext cx="8856487" cy="5737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900"/>
                <a:gridCol w="6065587"/>
              </a:tblGrid>
              <a:tr h="576064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funzioni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descrizione</a:t>
                      </a:r>
                      <a:endParaRPr lang="it-IT" sz="2800" dirty="0"/>
                    </a:p>
                  </a:txBody>
                  <a:tcPr/>
                </a:tc>
              </a:tr>
              <a:tr h="924858">
                <a:tc>
                  <a:txBody>
                    <a:bodyPr/>
                    <a:lstStyle/>
                    <a:p>
                      <a:r>
                        <a:rPr lang="it-IT" sz="2300" b="1" dirty="0" smtClean="0"/>
                        <a:t> </a:t>
                      </a:r>
                      <a:r>
                        <a:rPr lang="it-IT" sz="2300" b="1" dirty="0" smtClean="0">
                          <a:solidFill>
                            <a:srgbClr val="C00000"/>
                          </a:solidFill>
                        </a:rPr>
                        <a:t>DI </a:t>
                      </a:r>
                    </a:p>
                    <a:p>
                      <a:r>
                        <a:rPr lang="it-IT" sz="2300" b="1" dirty="0" smtClean="0"/>
                        <a:t>INFORMAZIONE</a:t>
                      </a:r>
                      <a:endParaRPr lang="it-IT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Comunicano/chiedono/forniscono informazioni, help</a:t>
                      </a:r>
                      <a:endParaRPr lang="it-IT" sz="2400" b="1" dirty="0"/>
                    </a:p>
                  </a:txBody>
                  <a:tcPr/>
                </a:tc>
              </a:tr>
              <a:tr h="924858">
                <a:tc>
                  <a:txBody>
                    <a:bodyPr/>
                    <a:lstStyle/>
                    <a:p>
                      <a:r>
                        <a:rPr lang="it-IT" sz="2300" b="1" dirty="0" smtClean="0">
                          <a:solidFill>
                            <a:srgbClr val="C00000"/>
                          </a:solidFill>
                        </a:rPr>
                        <a:t>DI </a:t>
                      </a:r>
                      <a:r>
                        <a:rPr lang="it-IT" sz="2300" b="1" dirty="0" smtClean="0"/>
                        <a:t>APPROFONDIMENTO e DI RICERCA CONDIVISA</a:t>
                      </a:r>
                      <a:endParaRPr lang="it-IT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Spingono i corsisti </a:t>
                      </a:r>
                      <a:r>
                        <a:rPr lang="it-IT" sz="2400" b="1" baseline="0" dirty="0" smtClean="0"/>
                        <a:t>a formulare nuove ipotesi e ad estendere le conoscenze con nuovi link, esperienze, informazioni. Definisce un apprendimento cooperativo e costruttivista</a:t>
                      </a:r>
                      <a:endParaRPr lang="it-IT" sz="2400" b="1" dirty="0"/>
                    </a:p>
                  </a:txBody>
                  <a:tcPr/>
                </a:tc>
              </a:tr>
              <a:tr h="924858">
                <a:tc>
                  <a:txBody>
                    <a:bodyPr/>
                    <a:lstStyle/>
                    <a:p>
                      <a:r>
                        <a:rPr lang="it-IT" sz="2300" b="1" dirty="0" smtClean="0">
                          <a:solidFill>
                            <a:srgbClr val="C00000"/>
                          </a:solidFill>
                        </a:rPr>
                        <a:t>DI </a:t>
                      </a:r>
                    </a:p>
                    <a:p>
                      <a:r>
                        <a:rPr lang="it-IT" sz="2300" b="1" dirty="0" smtClean="0"/>
                        <a:t>FEEDBACK</a:t>
                      </a:r>
                      <a:endParaRPr lang="it-IT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Si fondano sulla formulazione di domande alle quali il corsista è tenuto a rispondere per ottenere</a:t>
                      </a:r>
                      <a:r>
                        <a:rPr lang="it-IT" sz="2400" b="1" baseline="0" dirty="0" smtClean="0"/>
                        <a:t> un feedback sulla formazione in atto</a:t>
                      </a:r>
                      <a:r>
                        <a:rPr lang="it-IT" sz="2400" b="1" dirty="0" smtClean="0"/>
                        <a:t>.</a:t>
                      </a:r>
                      <a:endParaRPr lang="it-IT" sz="2400" b="1" dirty="0"/>
                    </a:p>
                  </a:txBody>
                  <a:tcPr/>
                </a:tc>
              </a:tr>
              <a:tr h="924858">
                <a:tc>
                  <a:txBody>
                    <a:bodyPr/>
                    <a:lstStyle/>
                    <a:p>
                      <a:r>
                        <a:rPr lang="it-IT" sz="2300" b="1" dirty="0" smtClean="0">
                          <a:solidFill>
                            <a:srgbClr val="C00000"/>
                          </a:solidFill>
                        </a:rPr>
                        <a:t>DI </a:t>
                      </a:r>
                    </a:p>
                    <a:p>
                      <a:r>
                        <a:rPr lang="it-IT" sz="2300" b="1" dirty="0" smtClean="0"/>
                        <a:t>RELAZIONE  E SCAMBIO DI IDEE LIBERE</a:t>
                      </a:r>
                      <a:endParaRPr lang="it-IT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Hanno una funzione aggregante e affettiva per socializzare sentimenti,</a:t>
                      </a:r>
                      <a:r>
                        <a:rPr lang="it-IT" sz="2400" b="1" baseline="0" dirty="0" smtClean="0"/>
                        <a:t> opinioni. Possono creare un clima di collaborazione nel corso.</a:t>
                      </a:r>
                      <a:endParaRPr lang="it-IT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0591" y="476672"/>
            <a:ext cx="6521722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Il primo messaggio</a:t>
            </a:r>
          </a:p>
          <a:p>
            <a:pPr algn="ctr"/>
            <a:r>
              <a:rPr lang="it-IT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Nel forum del tutor</a:t>
            </a:r>
            <a:endParaRPr lang="it-IT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3140968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333300"/>
                </a:solidFill>
              </a:rPr>
              <a:t>Condiziona lo scenario complessivo dell’ambiente di formazione</a:t>
            </a:r>
            <a:endParaRPr lang="it-IT" sz="2800" b="1" dirty="0">
              <a:solidFill>
                <a:srgbClr val="333300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3995936" y="1769334"/>
            <a:ext cx="1152128" cy="151565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10547" y="476672"/>
            <a:ext cx="2161810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tutor</a:t>
            </a:r>
          </a:p>
          <a:p>
            <a:pPr algn="ctr"/>
            <a:r>
              <a:rPr lang="it-IT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Nel forum</a:t>
            </a:r>
            <a:endParaRPr lang="it-IT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3995936" y="1769334"/>
            <a:ext cx="1152128" cy="43553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1977398"/>
            <a:ext cx="193995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Tutor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Primo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passo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55776" y="2402713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/>
              <a:t>Rispetto al Forum dovrebbe interrogarsi, in una piattaforma di apprendimento, </a:t>
            </a:r>
            <a:r>
              <a:rPr lang="it-IT" sz="2800" b="1" dirty="0" smtClean="0">
                <a:solidFill>
                  <a:srgbClr val="990000"/>
                </a:solidFill>
              </a:rPr>
              <a:t>sul ruolo </a:t>
            </a:r>
            <a:r>
              <a:rPr lang="it-IT" sz="2800" b="1" dirty="0" smtClean="0"/>
              <a:t>che la formazione assume e di </a:t>
            </a:r>
            <a:r>
              <a:rPr lang="it-IT" sz="2800" b="1" dirty="0" smtClean="0">
                <a:solidFill>
                  <a:srgbClr val="990000"/>
                </a:solidFill>
              </a:rPr>
              <a:t>quale sia il modello</a:t>
            </a:r>
            <a:r>
              <a:rPr lang="it-IT" sz="2800" b="1" dirty="0" smtClean="0"/>
              <a:t> di riferimento.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22415" y="4401978"/>
            <a:ext cx="23762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Livello di formazione (base, avanzato …)?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5157192"/>
            <a:ext cx="201622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Prevede una parte in presenza o è solo online?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436096" y="4401978"/>
            <a:ext cx="280831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È informativo, è formativo?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516216" y="4869160"/>
            <a:ext cx="216024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Prevede una valutazione con attestato o no?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355976" y="5157192"/>
            <a:ext cx="187220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La formazione è istituzionale o no?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935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10547" y="476672"/>
            <a:ext cx="2161810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tutor</a:t>
            </a:r>
          </a:p>
          <a:p>
            <a:pPr algn="ctr"/>
            <a:r>
              <a:rPr lang="it-IT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Nel forum</a:t>
            </a:r>
            <a:endParaRPr lang="it-IT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3995936" y="1769334"/>
            <a:ext cx="1152128" cy="43553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33895" y="1977398"/>
            <a:ext cx="262745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Tutor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secondo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passo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72358" y="2226152"/>
            <a:ext cx="62646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/>
              <a:t>IL tutor dovrebbe domandarsi: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7030A0"/>
                </a:solidFill>
              </a:rPr>
              <a:t>a quali bisogni del corsista si sta rispondendo?;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7030A0"/>
                </a:solidFill>
              </a:rPr>
              <a:t>a quali bisogni di un eventuale committente della formazione si risponde?;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7030A0"/>
                </a:solidFill>
              </a:rPr>
              <a:t>di quali contenuti stiamo trattando?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751647" y="5358681"/>
            <a:ext cx="6032821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Le domande suggeriscono </a:t>
            </a:r>
            <a:r>
              <a:rPr lang="it-IT" sz="2800" b="1" dirty="0"/>
              <a:t>gli argomenti dei </a:t>
            </a:r>
            <a:r>
              <a:rPr lang="it-IT" sz="2800" b="1" dirty="0" err="1"/>
              <a:t>Thread</a:t>
            </a:r>
            <a:r>
              <a:rPr lang="it-IT" sz="2800" b="1" dirty="0"/>
              <a:t> </a:t>
            </a:r>
            <a:r>
              <a:rPr lang="it-IT" sz="2800" b="1" dirty="0" smtClean="0"/>
              <a:t>nell’ </a:t>
            </a:r>
            <a:r>
              <a:rPr lang="it-IT" sz="2800" b="1" dirty="0"/>
              <a:t>avvio </a:t>
            </a:r>
            <a:r>
              <a:rPr lang="it-IT" sz="2800" b="1" dirty="0" smtClean="0"/>
              <a:t>dei Forum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1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04363" y="332656"/>
            <a:ext cx="83398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Argomenti del prossimo</a:t>
            </a:r>
          </a:p>
          <a:p>
            <a:pPr algn="ctr"/>
            <a:r>
              <a:rPr lang="it-IT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incontro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5854" y="2348880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200" b="1" dirty="0" smtClean="0"/>
              <a:t>Analisi dei messaggi nel Forum di </a:t>
            </a:r>
            <a:r>
              <a:rPr lang="it-IT" sz="3200" b="1" dirty="0" err="1" smtClean="0"/>
              <a:t>Moodle</a:t>
            </a:r>
            <a:r>
              <a:rPr lang="it-IT" sz="3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b="1" dirty="0" smtClean="0"/>
              <a:t>La comunicazione significativa.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b="1" dirty="0" smtClean="0"/>
              <a:t>La comunicazione aberrante.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b="1" dirty="0" err="1" smtClean="0"/>
              <a:t>Lurking</a:t>
            </a:r>
            <a:r>
              <a:rPr lang="it-IT" sz="3200" b="1" dirty="0" smtClean="0"/>
              <a:t>, fading, </a:t>
            </a:r>
            <a:r>
              <a:rPr lang="it-IT" sz="3200" b="1" dirty="0" err="1" smtClean="0"/>
              <a:t>flaming</a:t>
            </a:r>
            <a:r>
              <a:rPr lang="it-IT" sz="3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b="1" dirty="0" smtClean="0"/>
              <a:t>Forum e gestione delle attività.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b="1" dirty="0" smtClean="0"/>
              <a:t>Forum e moderazione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922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98" y="0"/>
            <a:ext cx="2412584" cy="61863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Forum</a:t>
            </a:r>
          </a:p>
          <a:p>
            <a:pPr algn="ctr"/>
            <a:endParaRPr lang="it-IT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43808" y="201046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È un luogo di situazioni complesso ed articolato di tipo Pull e non </a:t>
            </a:r>
            <a:r>
              <a:rPr lang="it-IT" sz="2400" b="1" dirty="0" err="1" smtClean="0">
                <a:solidFill>
                  <a:srgbClr val="002060"/>
                </a:solidFill>
              </a:rPr>
              <a:t>Push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872358" y="1201146"/>
            <a:ext cx="594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333300"/>
                </a:solidFill>
              </a:rPr>
              <a:t>È qualcosa di assolutamente nuovo rispetto alla comunicazione tradizionale</a:t>
            </a:r>
            <a:endParaRPr lang="it-IT" sz="2400" b="1" dirty="0">
              <a:solidFill>
                <a:srgbClr val="3333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899221" y="2032143"/>
            <a:ext cx="6092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È punto di convergenza tra attività formative</a:t>
            </a:r>
            <a:endParaRPr lang="it-IT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899221" y="2685405"/>
            <a:ext cx="5633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È asincrono con tutte le conseguenze che comporta</a:t>
            </a:r>
            <a:endParaRPr lang="it-IT" sz="2400" b="1" dirty="0">
              <a:solidFill>
                <a:srgbClr val="00B05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99221" y="3583047"/>
            <a:ext cx="5633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3300"/>
                </a:solidFill>
              </a:rPr>
              <a:t>È diverso da chat e da posta elettronica </a:t>
            </a:r>
            <a:r>
              <a:rPr lang="it-IT" sz="2000" b="1" dirty="0" smtClean="0">
                <a:solidFill>
                  <a:srgbClr val="003300"/>
                </a:solidFill>
              </a:rPr>
              <a:t>(altri medium elettronici di comunicazione</a:t>
            </a:r>
            <a:r>
              <a:rPr lang="it-IT" sz="2400" b="1" dirty="0" smtClean="0">
                <a:solidFill>
                  <a:srgbClr val="003300"/>
                </a:solidFill>
              </a:rPr>
              <a:t>)</a:t>
            </a:r>
            <a:endParaRPr lang="it-IT" sz="2400" b="1" dirty="0">
              <a:solidFill>
                <a:srgbClr val="0033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99220" y="4581128"/>
            <a:ext cx="592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Alcuni lo assimilano ad una piazza altri ad una bacheca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21494" y="5412125"/>
            <a:ext cx="604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</a:rPr>
              <a:t>Si fonda su un doppio canale comunicativo: uno – a molti, molti -a molti</a:t>
            </a:r>
            <a:endParaRPr lang="it-IT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2575501" y="350056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2597774" y="4712738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2575501" y="5537322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2597774" y="3714657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2597774" y="2786790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2597774" y="1332756"/>
            <a:ext cx="323720" cy="2838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5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0768"/>
            <a:ext cx="6107013" cy="4645471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21754" y="17190"/>
            <a:ext cx="3119379" cy="60016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8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 sono vari modi di </a:t>
            </a:r>
          </a:p>
          <a:p>
            <a:pPr algn="ctr"/>
            <a:r>
              <a:rPr lang="it-IT" sz="48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strutturare </a:t>
            </a:r>
          </a:p>
          <a:p>
            <a:pPr algn="ctr"/>
            <a:r>
              <a:rPr lang="it-IT" sz="48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</a:t>
            </a:r>
          </a:p>
          <a:p>
            <a:pPr algn="ctr"/>
            <a:r>
              <a:rPr lang="it-IT" sz="48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Forum </a:t>
            </a:r>
          </a:p>
          <a:p>
            <a:pPr algn="ctr"/>
            <a:r>
              <a:rPr lang="it-IT" sz="48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</a:t>
            </a:r>
          </a:p>
          <a:p>
            <a:pPr algn="ctr"/>
            <a:r>
              <a:rPr lang="it-IT" sz="48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Moodle</a:t>
            </a:r>
            <a:endParaRPr lang="it-IT" sz="48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157132" y="12725"/>
            <a:ext cx="18859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Primo </a:t>
            </a:r>
            <a:r>
              <a:rPr lang="it-IT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Step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75983" y="535944"/>
            <a:ext cx="593770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«Attiva Modifica» </a:t>
            </a:r>
            <a:r>
              <a:rPr lang="it-IT" sz="2800" b="1" dirty="0" smtClean="0">
                <a:sym typeface="Wingdings" pitchFamily="2" charset="2"/>
              </a:rPr>
              <a:t> «Aggiungi Attività»  «Forum»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37914" y="2018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AREA AMMISTRAZIONE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82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175983" y="47968"/>
            <a:ext cx="22769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Secondo </a:t>
            </a:r>
            <a:r>
              <a:rPr lang="it-IT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Step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7" y="535944"/>
            <a:ext cx="8181974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«Creazione Forum» </a:t>
            </a:r>
            <a:r>
              <a:rPr lang="it-IT" sz="2800" b="1" dirty="0" smtClean="0">
                <a:sym typeface="Wingdings" pitchFamily="2" charset="2"/>
              </a:rPr>
              <a:t> compila ma soprattutto scegli la tipologia del forum che vuoi creare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37914" y="2018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AREA AMMISTRAZIONE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90051"/>
            <a:ext cx="8181975" cy="4714875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6372200" y="1490051"/>
            <a:ext cx="2376264" cy="178510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2060"/>
                </a:solidFill>
              </a:rPr>
              <a:t>OGNI TIPOLOGIA DEFINISCE UNO SPAZIO SPECIFICO DI COMUNICAZIONE</a:t>
            </a:r>
            <a:endParaRPr lang="it-IT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 1"/>
          <p:cNvSpPr/>
          <p:nvPr/>
        </p:nvSpPr>
        <p:spPr>
          <a:xfrm>
            <a:off x="234110" y="2144285"/>
            <a:ext cx="8730377" cy="3443213"/>
          </a:xfrm>
          <a:custGeom>
            <a:avLst/>
            <a:gdLst>
              <a:gd name="connsiteX0" fmla="*/ 4452189 w 8499866"/>
              <a:gd name="connsiteY0" fmla="*/ 50829 h 2812585"/>
              <a:gd name="connsiteX1" fmla="*/ 2780552 w 8499866"/>
              <a:gd name="connsiteY1" fmla="*/ 107979 h 2812585"/>
              <a:gd name="connsiteX2" fmla="*/ 2266202 w 8499866"/>
              <a:gd name="connsiteY2" fmla="*/ 222279 h 2812585"/>
              <a:gd name="connsiteX3" fmla="*/ 666002 w 8499866"/>
              <a:gd name="connsiteY3" fmla="*/ 65116 h 2812585"/>
              <a:gd name="connsiteX4" fmla="*/ 594564 w 8499866"/>
              <a:gd name="connsiteY4" fmla="*/ 708054 h 2812585"/>
              <a:gd name="connsiteX5" fmla="*/ 165939 w 8499866"/>
              <a:gd name="connsiteY5" fmla="*/ 1951066 h 2812585"/>
              <a:gd name="connsiteX6" fmla="*/ 3723527 w 8499866"/>
              <a:gd name="connsiteY6" fmla="*/ 2536854 h 2812585"/>
              <a:gd name="connsiteX7" fmla="*/ 5309439 w 8499866"/>
              <a:gd name="connsiteY7" fmla="*/ 2179666 h 2812585"/>
              <a:gd name="connsiteX8" fmla="*/ 8295527 w 8499866"/>
              <a:gd name="connsiteY8" fmla="*/ 2779741 h 2812585"/>
              <a:gd name="connsiteX9" fmla="*/ 8195514 w 8499866"/>
              <a:gd name="connsiteY9" fmla="*/ 993804 h 2812585"/>
              <a:gd name="connsiteX10" fmla="*/ 7866902 w 8499866"/>
              <a:gd name="connsiteY10" fmla="*/ 79404 h 2812585"/>
              <a:gd name="connsiteX11" fmla="*/ 4452189 w 8499866"/>
              <a:gd name="connsiteY11" fmla="*/ 50829 h 281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99866" h="2812585">
                <a:moveTo>
                  <a:pt x="4452189" y="50829"/>
                </a:moveTo>
                <a:cubicBezTo>
                  <a:pt x="3604464" y="55592"/>
                  <a:pt x="3144883" y="79404"/>
                  <a:pt x="2780552" y="107979"/>
                </a:cubicBezTo>
                <a:cubicBezTo>
                  <a:pt x="2416221" y="136554"/>
                  <a:pt x="2618627" y="229423"/>
                  <a:pt x="2266202" y="222279"/>
                </a:cubicBezTo>
                <a:cubicBezTo>
                  <a:pt x="1913777" y="215135"/>
                  <a:pt x="944608" y="-15846"/>
                  <a:pt x="666002" y="65116"/>
                </a:cubicBezTo>
                <a:cubicBezTo>
                  <a:pt x="387396" y="146078"/>
                  <a:pt x="677908" y="393729"/>
                  <a:pt x="594564" y="708054"/>
                </a:cubicBezTo>
                <a:cubicBezTo>
                  <a:pt x="511220" y="1022379"/>
                  <a:pt x="-355555" y="1646266"/>
                  <a:pt x="165939" y="1951066"/>
                </a:cubicBezTo>
                <a:cubicBezTo>
                  <a:pt x="687433" y="2255866"/>
                  <a:pt x="2866277" y="2498754"/>
                  <a:pt x="3723527" y="2536854"/>
                </a:cubicBezTo>
                <a:cubicBezTo>
                  <a:pt x="4580777" y="2574954"/>
                  <a:pt x="4547439" y="2139185"/>
                  <a:pt x="5309439" y="2179666"/>
                </a:cubicBezTo>
                <a:cubicBezTo>
                  <a:pt x="6071439" y="2220147"/>
                  <a:pt x="7814515" y="2977385"/>
                  <a:pt x="8295527" y="2779741"/>
                </a:cubicBezTo>
                <a:cubicBezTo>
                  <a:pt x="8776540" y="2582097"/>
                  <a:pt x="8266951" y="1443860"/>
                  <a:pt x="8195514" y="993804"/>
                </a:cubicBezTo>
                <a:cubicBezTo>
                  <a:pt x="8124077" y="543748"/>
                  <a:pt x="8490790" y="236567"/>
                  <a:pt x="7866902" y="79404"/>
                </a:cubicBezTo>
                <a:cubicBezTo>
                  <a:pt x="7243015" y="-77759"/>
                  <a:pt x="5299914" y="46066"/>
                  <a:pt x="4452189" y="50829"/>
                </a:cubicBez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359585" y="260648"/>
            <a:ext cx="6419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TIPOLOGIE DI FORUM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59" y="2708920"/>
            <a:ext cx="6668842" cy="176649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799772" y="1267121"/>
            <a:ext cx="2898935" cy="830997"/>
          </a:xfrm>
          <a:prstGeom prst="rect">
            <a:avLst/>
          </a:prstGeom>
          <a:solidFill>
            <a:srgbClr val="FFFF99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400" b="1" cap="none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Forum standard per </a:t>
            </a:r>
          </a:p>
          <a:p>
            <a:pPr algn="ctr"/>
            <a:r>
              <a:rPr lang="it-IT" sz="2400" b="1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Uso generale</a:t>
            </a:r>
            <a:endParaRPr lang="it-IT" sz="2400" b="1" cap="none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860032" y="1682620"/>
            <a:ext cx="3791615" cy="461665"/>
          </a:xfrm>
          <a:prstGeom prst="rect">
            <a:avLst/>
          </a:prstGeom>
          <a:solidFill>
            <a:srgbClr val="FFFF99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400" b="1" cap="none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Forum Domande e risposte</a:t>
            </a:r>
            <a:endParaRPr lang="it-IT" sz="2400" b="1" cap="none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66315" y="5356665"/>
            <a:ext cx="3074176" cy="461665"/>
          </a:xfrm>
          <a:prstGeom prst="rect">
            <a:avLst/>
          </a:prstGeom>
          <a:solidFill>
            <a:srgbClr val="FFFF99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400" b="1" cap="none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Forum monotematico</a:t>
            </a:r>
            <a:endParaRPr lang="it-IT" sz="2400" b="1" cap="none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569150" y="5587498"/>
            <a:ext cx="3591204" cy="830997"/>
          </a:xfrm>
          <a:prstGeom prst="rect">
            <a:avLst/>
          </a:prstGeom>
          <a:solidFill>
            <a:srgbClr val="FFFF99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400" b="1" cap="none" spc="50" dirty="0" smtClean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persone avviano una sola discussione</a:t>
            </a:r>
            <a:endParaRPr lang="it-IT" sz="2400" b="1" cap="none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58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133642" y="32048"/>
            <a:ext cx="48013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TIPOLOGIE DI FORUM</a:t>
            </a:r>
            <a:endParaRPr lang="it-IT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006684"/>
              </p:ext>
            </p:extLst>
          </p:nvPr>
        </p:nvGraphicFramePr>
        <p:xfrm>
          <a:off x="107504" y="739934"/>
          <a:ext cx="8568955" cy="577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1263"/>
                <a:gridCol w="4857692"/>
              </a:tblGrid>
              <a:tr h="4687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TIPO DI FORUM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CARATTERISTICHE</a:t>
                      </a:r>
                      <a:endParaRPr lang="it-IT" sz="2400" b="1" dirty="0"/>
                    </a:p>
                  </a:txBody>
                  <a:tcPr/>
                </a:tc>
              </a:tr>
              <a:tr h="809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/>
                        <a:t>Forum  standard  per uso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it-IT" sz="1800" b="1" dirty="0" smtClean="0"/>
                        <a:t>Tutti possono avviare</a:t>
                      </a:r>
                      <a:r>
                        <a:rPr lang="it-IT" sz="1800" b="1" baseline="0" dirty="0" smtClean="0"/>
                        <a:t> nuovi argomenti di discussione  quando lo desiderano. È  un forum flessibile.</a:t>
                      </a:r>
                      <a:endParaRPr lang="it-IT" sz="1800" b="1" dirty="0"/>
                    </a:p>
                  </a:txBody>
                  <a:tcPr/>
                </a:tc>
              </a:tr>
              <a:tr h="468740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Forum Domande e</a:t>
                      </a:r>
                      <a:r>
                        <a:rPr lang="it-IT" sz="2400" b="1" baseline="0" dirty="0" smtClean="0"/>
                        <a:t> risposte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È possibile per un corsista l’invio di un messaggio in risposta al messaggio iniziale in modo tale </a:t>
                      </a:r>
                      <a:r>
                        <a:rPr lang="it-IT" b="1" dirty="0" err="1" smtClean="0"/>
                        <a:t>cheil</a:t>
                      </a:r>
                      <a:r>
                        <a:rPr lang="it-IT" b="1" dirty="0" smtClean="0"/>
                        <a:t> singolo (che risponde) non veda, prima di rispondere,</a:t>
                      </a:r>
                      <a:r>
                        <a:rPr lang="it-IT" b="1" baseline="0" dirty="0" smtClean="0"/>
                        <a:t> le risposte degli altri.  Poi eventualmente può rispondere ai messaggi altrui. Questo potrebbe incentivare la libertà di espressione e la creatività.</a:t>
                      </a:r>
                      <a:endParaRPr lang="it-IT" b="1" dirty="0"/>
                    </a:p>
                  </a:txBody>
                  <a:tcPr/>
                </a:tc>
              </a:tr>
              <a:tr h="468740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Forum Monotematico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Gli studenti possono inviare repliche, ma non proporre nuovi argomenti. Forum caratterizzato da un unico argomento,</a:t>
                      </a:r>
                      <a:r>
                        <a:rPr lang="it-IT" b="1" baseline="0" dirty="0" smtClean="0"/>
                        <a:t> visualizzato in unica pagina. Utile per discussioni brevi e specifiche.</a:t>
                      </a:r>
                      <a:endParaRPr lang="it-IT" b="1" dirty="0"/>
                    </a:p>
                  </a:txBody>
                  <a:tcPr/>
                </a:tc>
              </a:tr>
              <a:tr h="80905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Le persone avviano una sola discussione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Ogni persona può iniziare una sola discussione su un solo argomento, che prevede risposte. È utile se si vuole che lo studente focalizzi l’attenzione su di un tema specifico.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36671"/>
              </p:ext>
            </p:extLst>
          </p:nvPr>
        </p:nvGraphicFramePr>
        <p:xfrm>
          <a:off x="136662" y="567580"/>
          <a:ext cx="8856986" cy="601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6336706"/>
              </a:tblGrid>
              <a:tr h="4687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TIPO DI FORUM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TIPO DI COMUNICAZIONE</a:t>
                      </a:r>
                      <a:endParaRPr lang="it-IT" sz="2400" b="1" dirty="0"/>
                    </a:p>
                  </a:txBody>
                  <a:tcPr/>
                </a:tc>
              </a:tr>
              <a:tr h="809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990000"/>
                          </a:solidFill>
                        </a:rPr>
                        <a:t>Forum  standard  per uso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Flessibile,</a:t>
                      </a:r>
                      <a:r>
                        <a:rPr lang="it-IT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 aperta, creativa</a:t>
                      </a: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Può essere </a:t>
                      </a:r>
                      <a:r>
                        <a:rPr lang="it-IT" sz="2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Topic</a:t>
                      </a:r>
                      <a:r>
                        <a:rPr lang="it-IT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 o Off </a:t>
                      </a:r>
                      <a:r>
                        <a:rPr lang="it-IT" sz="2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topic</a:t>
                      </a:r>
                      <a:endParaRPr lang="it-IT" sz="20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sym typeface="Wingdings" pitchFamily="2" charset="2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itchFamily="2" charset="2"/>
                        </a:rPr>
                        <a:t>Possibili Effetti negativi: ridondanza, onda sfrangiata</a:t>
                      </a:r>
                      <a:endParaRPr lang="it-IT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8740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rgbClr val="990000"/>
                          </a:solidFill>
                        </a:rPr>
                        <a:t>Forum Domande e</a:t>
                      </a:r>
                      <a:r>
                        <a:rPr lang="it-IT" sz="2400" b="1" baseline="0" dirty="0" smtClean="0">
                          <a:solidFill>
                            <a:srgbClr val="990000"/>
                          </a:solidFill>
                        </a:rPr>
                        <a:t> risposte</a:t>
                      </a:r>
                      <a:endParaRPr lang="it-IT" sz="2400" b="1" dirty="0">
                        <a:solidFill>
                          <a:srgbClr val="99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dirty="0" smtClean="0">
                          <a:solidFill>
                            <a:srgbClr val="003300"/>
                          </a:solidFill>
                          <a:sym typeface="Wingdings" pitchFamily="2" charset="2"/>
                        </a:rPr>
                        <a:t>Sequenziale, parzialmente relazionale (uno</a:t>
                      </a:r>
                      <a:r>
                        <a:rPr lang="it-IT" sz="2000" b="1" baseline="0" dirty="0" smtClean="0">
                          <a:solidFill>
                            <a:srgbClr val="003300"/>
                          </a:solidFill>
                          <a:sym typeface="Wingdings" pitchFamily="2" charset="2"/>
                        </a:rPr>
                        <a:t> – a uno), valutativa</a:t>
                      </a: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olidFill>
                            <a:srgbClr val="003300"/>
                          </a:solidFill>
                          <a:sym typeface="Wingdings" pitchFamily="2" charset="2"/>
                        </a:rPr>
                        <a:t>Evita interferenze</a:t>
                      </a: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olidFill>
                            <a:srgbClr val="003300"/>
                          </a:solidFill>
                          <a:sym typeface="Wingdings" pitchFamily="2" charset="2"/>
                        </a:rPr>
                        <a:t>Individuale  (potrebbe favorire l’originalità individuale)</a:t>
                      </a: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olidFill>
                            <a:srgbClr val="003300"/>
                          </a:solidFill>
                          <a:sym typeface="Wingdings" pitchFamily="2" charset="2"/>
                        </a:rPr>
                        <a:t>Possibili effetti negativi: non considerare subito i diversi aspetti di un problema</a:t>
                      </a:r>
                      <a:endParaRPr lang="it-IT" sz="20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468740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rgbClr val="990000"/>
                          </a:solidFill>
                        </a:rPr>
                        <a:t>Forum Monotematico</a:t>
                      </a:r>
                      <a:endParaRPr lang="it-IT" sz="2400" b="1" dirty="0">
                        <a:solidFill>
                          <a:srgbClr val="99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dirty="0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Convergente al Focus, tende all’approfondimento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à"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Possibili</a:t>
                      </a:r>
                      <a:r>
                        <a:rPr lang="it-IT" sz="2000" b="1" baseline="0" dirty="0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 effetti negativi: </a:t>
                      </a:r>
                      <a:r>
                        <a:rPr lang="it-IT" sz="2000" b="1" baseline="0" dirty="0" err="1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stagnanza</a:t>
                      </a:r>
                      <a:r>
                        <a:rPr lang="it-IT" sz="2000" b="1" baseline="0" dirty="0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, ripetizione, assenso/dissenso, venir meno di correlazione con plurimi </a:t>
                      </a:r>
                      <a:r>
                        <a:rPr lang="it-IT" sz="2000" b="1" baseline="0" dirty="0" err="1" smtClean="0">
                          <a:solidFill>
                            <a:srgbClr val="663300"/>
                          </a:solidFill>
                          <a:sym typeface="Wingdings" pitchFamily="2" charset="2"/>
                        </a:rPr>
                        <a:t>topic</a:t>
                      </a:r>
                      <a:endParaRPr lang="it-IT" sz="2000" b="1" dirty="0" smtClean="0">
                        <a:solidFill>
                          <a:srgbClr val="663300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</a:tr>
              <a:tr h="809058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rgbClr val="990000"/>
                          </a:solidFill>
                        </a:rPr>
                        <a:t>Le persone avviano una sola discussione</a:t>
                      </a:r>
                      <a:endParaRPr lang="it-IT" sz="2400" b="1" dirty="0">
                        <a:solidFill>
                          <a:srgbClr val="99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dirty="0" smtClean="0">
                          <a:sym typeface="Wingdings" pitchFamily="2" charset="2"/>
                        </a:rPr>
                        <a:t>Concentrata su</a:t>
                      </a:r>
                      <a:r>
                        <a:rPr lang="it-IT" sz="2000" b="1" baseline="0" dirty="0" smtClean="0">
                          <a:sym typeface="Wingdings" pitchFamily="2" charset="2"/>
                        </a:rPr>
                        <a:t> un </a:t>
                      </a:r>
                      <a:r>
                        <a:rPr lang="it-IT" sz="2000" b="1" baseline="0" dirty="0" err="1" smtClean="0">
                          <a:sym typeface="Wingdings" pitchFamily="2" charset="2"/>
                        </a:rPr>
                        <a:t>topic</a:t>
                      </a:r>
                      <a:r>
                        <a:rPr lang="it-IT" sz="2000" b="1" baseline="0" dirty="0" smtClean="0">
                          <a:sym typeface="Wingdings" pitchFamily="2" charset="2"/>
                        </a:rPr>
                        <a:t>, prevede scelta attenta dell’argomento specifico, intensiva</a:t>
                      </a:r>
                    </a:p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it-IT" sz="2000" b="1" baseline="0" dirty="0" smtClean="0">
                          <a:sym typeface="Wingdings" pitchFamily="2" charset="2"/>
                        </a:rPr>
                        <a:t>Possibili effetti negativi: non invita a proporre nuovi </a:t>
                      </a:r>
                      <a:r>
                        <a:rPr lang="it-IT" sz="2000" b="1" baseline="0" dirty="0" err="1" smtClean="0">
                          <a:sym typeface="Wingdings" pitchFamily="2" charset="2"/>
                        </a:rPr>
                        <a:t>topic</a:t>
                      </a:r>
                      <a:r>
                        <a:rPr lang="it-IT" sz="2000" b="1" baseline="0" dirty="0" smtClean="0">
                          <a:sym typeface="Wingdings" pitchFamily="2" charset="2"/>
                        </a:rPr>
                        <a:t> estensivi ritarati</a:t>
                      </a:r>
                      <a:endParaRPr lang="it-IT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2624881" y="32048"/>
            <a:ext cx="38805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TIPOLOGIE DI FORUM</a:t>
            </a:r>
            <a:endParaRPr lang="it-IT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59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5736" y="404664"/>
            <a:ext cx="43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FORUM NEWS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99592" y="2276872"/>
            <a:ext cx="7344816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È UN TIPO PARTICOLARE DI FORUM CHE </a:t>
            </a:r>
          </a:p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SI CREA AUTOMATICAMENTE </a:t>
            </a:r>
          </a:p>
          <a:p>
            <a:pPr algn="ctr"/>
            <a:r>
              <a:rPr lang="it-IT" sz="2800" b="1" dirty="0" smtClean="0"/>
              <a:t>IN OGNI CORSO E NELLA PAGINA PRINCIPALE DEL SITO MOODLE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750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5736" y="404664"/>
            <a:ext cx="43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FORUM NEWS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" y="1219200"/>
            <a:ext cx="9001125" cy="49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792</Words>
  <Application>Microsoft Office PowerPoint</Application>
  <PresentationFormat>Presentazione su schermo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</dc:creator>
  <cp:lastModifiedBy>Laura</cp:lastModifiedBy>
  <cp:revision>7</cp:revision>
  <dcterms:created xsi:type="dcterms:W3CDTF">2011-05-01T23:20:05Z</dcterms:created>
  <dcterms:modified xsi:type="dcterms:W3CDTF">2011-05-02T14:35:02Z</dcterms:modified>
</cp:coreProperties>
</file>