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56" r:id="rId3"/>
    <p:sldId id="263" r:id="rId4"/>
    <p:sldId id="260" r:id="rId5"/>
    <p:sldId id="261" r:id="rId6"/>
    <p:sldId id="262" r:id="rId7"/>
    <p:sldId id="264" r:id="rId8"/>
    <p:sldId id="257" r:id="rId9"/>
    <p:sldId id="258" r:id="rId10"/>
    <p:sldId id="259" r:id="rId11"/>
    <p:sldId id="265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1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3A5B8-016A-4518-A001-393DE28A1833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8D5EE-C32B-4F54-BF9A-2364F284FE7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D6F5BE-FC4D-49E3-9E57-312F1AFEA3CC}" type="slidenum">
              <a:rPr lang="it-IT"/>
              <a:pPr/>
              <a:t>1</a:t>
            </a:fld>
            <a:endParaRPr lang="it-IT"/>
          </a:p>
        </p:txBody>
      </p:sp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8D5EE-C32B-4F54-BF9A-2364F284FE7C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75C1-8CCF-4C9B-9711-D3A80B7A94AA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3AA4-69D7-4AAA-9CBB-F35245146B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75C1-8CCF-4C9B-9711-D3A80B7A94AA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3AA4-69D7-4AAA-9CBB-F35245146B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75C1-8CCF-4C9B-9711-D3A80B7A94AA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3AA4-69D7-4AAA-9CBB-F35245146B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75C1-8CCF-4C9B-9711-D3A80B7A94AA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3AA4-69D7-4AAA-9CBB-F35245146B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75C1-8CCF-4C9B-9711-D3A80B7A94AA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3AA4-69D7-4AAA-9CBB-F35245146B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75C1-8CCF-4C9B-9711-D3A80B7A94AA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3AA4-69D7-4AAA-9CBB-F35245146B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75C1-8CCF-4C9B-9711-D3A80B7A94AA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3AA4-69D7-4AAA-9CBB-F35245146B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75C1-8CCF-4C9B-9711-D3A80B7A94AA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3AA4-69D7-4AAA-9CBB-F35245146B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75C1-8CCF-4C9B-9711-D3A80B7A94AA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3AA4-69D7-4AAA-9CBB-F35245146B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75C1-8CCF-4C9B-9711-D3A80B7A94AA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3AA4-69D7-4AAA-9CBB-F35245146B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75C1-8CCF-4C9B-9711-D3A80B7A94AA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3AA4-69D7-4AAA-9CBB-F35245146B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A75C1-8CCF-4C9B-9711-D3A80B7A94AA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73AA4-69D7-4AAA-9CBB-F35245146B4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heel spokes="3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428728" y="3000372"/>
            <a:ext cx="6400800" cy="3214710"/>
          </a:xfrm>
          <a:solidFill>
            <a:srgbClr val="E4C9FF"/>
          </a:solidFill>
          <a:ln/>
        </p:spPr>
        <p:txBody>
          <a:bodyPr/>
          <a:lstStyle/>
          <a:p>
            <a:pPr algn="l"/>
            <a:r>
              <a:rPr lang="it-IT" b="1" dirty="0" smtClean="0">
                <a:solidFill>
                  <a:srgbClr val="660066"/>
                </a:solidFill>
              </a:rPr>
              <a:t>Nome:LODA ENRICA</a:t>
            </a:r>
            <a:endParaRPr lang="it-IT" b="1" dirty="0">
              <a:solidFill>
                <a:srgbClr val="660066"/>
              </a:solidFill>
            </a:endParaRPr>
          </a:p>
          <a:p>
            <a:pPr algn="l"/>
            <a:r>
              <a:rPr lang="it-IT" b="1" dirty="0" smtClean="0">
                <a:solidFill>
                  <a:srgbClr val="660066"/>
                </a:solidFill>
              </a:rPr>
              <a:t>Tematica:approfondimenti disciplinari</a:t>
            </a:r>
            <a:endParaRPr lang="it-IT" b="1" dirty="0">
              <a:solidFill>
                <a:srgbClr val="660066"/>
              </a:solidFill>
            </a:endParaRPr>
          </a:p>
          <a:p>
            <a:pPr algn="l"/>
            <a:r>
              <a:rPr lang="it-IT" sz="2400" b="1" dirty="0" smtClean="0">
                <a:solidFill>
                  <a:srgbClr val="660066"/>
                </a:solidFill>
              </a:rPr>
              <a:t>Titolo:Percorsi didattici in una realtà museale: strumenti di progettazione</a:t>
            </a:r>
            <a:endParaRPr lang="it-IT" sz="2400" b="1" dirty="0">
              <a:solidFill>
                <a:srgbClr val="660066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>
            <p:ph type="ctr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2124075" y="1628775"/>
            <a:ext cx="4576763" cy="939800"/>
          </a:xfrm>
          <a:noFill/>
          <a:ln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63938" y="692150"/>
            <a:ext cx="18002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79388" y="6165850"/>
            <a:ext cx="3240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 smtClean="0"/>
              <a:t>Data:29-04-08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L’AUTORITRATTO</a:t>
            </a:r>
            <a:endParaRPr lang="it-IT" dirty="0"/>
          </a:p>
        </p:txBody>
      </p:sp>
      <p:pic>
        <p:nvPicPr>
          <p:cNvPr id="4" name="Segnaposto contenuto 3" descr="Zelfportret_met_vilthoed[1]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714612" y="1214422"/>
            <a:ext cx="4000528" cy="4823066"/>
          </a:xfrm>
        </p:spPr>
      </p:pic>
      <p:sp>
        <p:nvSpPr>
          <p:cNvPr id="5" name="CasellaDiTesto 4"/>
          <p:cNvSpPr txBox="1"/>
          <p:nvPr/>
        </p:nvSpPr>
        <p:spPr>
          <a:xfrm>
            <a:off x="2643174" y="6143644"/>
            <a:ext cx="4434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AUTORITRATTO UTILIZZANDO UNO SPECCHIO</a:t>
            </a:r>
            <a:endParaRPr lang="it-IT" dirty="0"/>
          </a:p>
        </p:txBody>
      </p:sp>
    </p:spTree>
    <p:custDataLst>
      <p:tags r:id="rId1"/>
    </p:custDataLst>
  </p:cSld>
  <p:clrMapOvr>
    <a:masterClrMapping/>
  </p:clrMapOvr>
  <p:transition spd="med" advTm="6157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CAMPO </a:t>
            </a:r>
            <a:r>
              <a:rPr lang="it-IT" dirty="0" err="1" smtClean="0"/>
              <a:t>DI</a:t>
            </a:r>
            <a:r>
              <a:rPr lang="it-IT" dirty="0" smtClean="0"/>
              <a:t> GRANO CON CORVI</a:t>
            </a:r>
            <a:endParaRPr lang="it-IT" dirty="0"/>
          </a:p>
        </p:txBody>
      </p:sp>
      <p:pic>
        <p:nvPicPr>
          <p:cNvPr id="4" name="Segnaposto contenuto 3" descr="CORV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357298"/>
            <a:ext cx="6975364" cy="3260983"/>
          </a:xfrm>
        </p:spPr>
      </p:pic>
      <p:sp>
        <p:nvSpPr>
          <p:cNvPr id="6" name="CasellaDiTesto 5"/>
          <p:cNvSpPr txBox="1"/>
          <p:nvPr/>
        </p:nvSpPr>
        <p:spPr>
          <a:xfrm>
            <a:off x="1142976" y="5000636"/>
            <a:ext cx="7000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Uno degli ultimi quadri dipinti prima del suo suicidio</a:t>
            </a:r>
          </a:p>
          <a:p>
            <a:r>
              <a:rPr lang="it-IT" dirty="0" smtClean="0"/>
              <a:t>Osservando il cielo turbolento e il volo minaccioso dei corvi, si intuisce il tormento  della vita dell’artista. Il contrasto dei colori  indicano la vita(il giallo del grano) e la morte ( cielo scuro e corvi)</a:t>
            </a:r>
            <a:endParaRPr lang="it-IT" dirty="0"/>
          </a:p>
        </p:txBody>
      </p:sp>
    </p:spTree>
  </p:cSld>
  <p:clrMapOvr>
    <a:masterClrMapping/>
  </p:clrMapOvr>
  <p:transition spd="med" advClick="0" advTm="9563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NEL MONDO DELL’ ARTE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custDataLst>
      <p:tags r:id="rId1"/>
    </p:custDataLst>
  </p:cSld>
  <p:clrMapOvr>
    <a:masterClrMapping/>
  </p:clrMapOvr>
  <p:transition spd="med" advTm="286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00034" y="1071546"/>
            <a:ext cx="8058152" cy="478632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VISITA GUIDATA ALLA MOSTRA </a:t>
            </a:r>
            <a:r>
              <a:rPr lang="it-IT" dirty="0" err="1" smtClean="0"/>
              <a:t>DI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VAN GOGH</a:t>
            </a:r>
            <a:br>
              <a:rPr lang="it-IT" dirty="0" smtClean="0"/>
            </a:br>
            <a:r>
              <a:rPr lang="it-IT" dirty="0" smtClean="0"/>
              <a:t>“Avventura del colore nuovo”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presso il </a:t>
            </a:r>
            <a:br>
              <a:rPr lang="it-IT" dirty="0" smtClean="0"/>
            </a:br>
            <a:r>
              <a:rPr lang="it-IT" dirty="0" smtClean="0"/>
              <a:t>Museo di Santa Giulia</a:t>
            </a:r>
            <a:br>
              <a:rPr lang="it-IT" dirty="0" smtClean="0"/>
            </a:br>
            <a:r>
              <a:rPr lang="it-IT" dirty="0" smtClean="0"/>
              <a:t> a Brescia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custDataLst>
      <p:tags r:id="rId1"/>
    </p:custDataLst>
  </p:cSld>
  <p:clrMapOvr>
    <a:masterClrMapping/>
  </p:clrMapOvr>
  <p:transition spd="med" advTm="4859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FASI </a:t>
            </a:r>
            <a:r>
              <a:rPr lang="it-IT" dirty="0" err="1" smtClean="0"/>
              <a:t>DI</a:t>
            </a:r>
            <a:r>
              <a:rPr lang="it-IT" dirty="0" smtClean="0"/>
              <a:t> PROGETTAZIONE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it-IT" dirty="0" smtClean="0"/>
              <a:t>Percorso di ricerca delle opere da riprodurre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	(internet o libri di arte)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Racconto della vita e delle opere dell’artista scelto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Osservazione dei sentimenti e delle emozioni che esprimono colori e immagini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Produzione artistica dell’opera scelta</a:t>
            </a:r>
            <a:endParaRPr lang="it-IT" dirty="0"/>
          </a:p>
        </p:txBody>
      </p:sp>
    </p:spTree>
    <p:custDataLst>
      <p:tags r:id="rId1"/>
    </p:custDataLst>
  </p:cSld>
  <p:clrMapOvr>
    <a:masterClrMapping/>
  </p:clrMapOvr>
  <p:transition spd="med" advTm="13593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1928858" y="714356"/>
            <a:ext cx="8229600" cy="1143000"/>
          </a:xfrm>
        </p:spPr>
        <p:txBody>
          <a:bodyPr/>
          <a:lstStyle/>
          <a:p>
            <a:r>
              <a:rPr lang="it-IT" sz="2400" dirty="0" smtClean="0"/>
              <a:t>OBIETTIVI</a:t>
            </a:r>
            <a:r>
              <a:rPr lang="it-IT" dirty="0" smtClean="0"/>
              <a:t> </a:t>
            </a:r>
            <a:r>
              <a:rPr lang="it-IT" sz="2400" dirty="0" smtClean="0"/>
              <a:t>DIDATTICI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it-IT" dirty="0" smtClean="0"/>
              <a:t>Capacità di osservare un’opera d’arte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Capacità di leggere un’opera d’arte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Capacità di riprodurre un’opera d’arte</a:t>
            </a:r>
          </a:p>
          <a:p>
            <a:pPr>
              <a:buNone/>
            </a:pPr>
            <a:r>
              <a:rPr lang="it-IT" sz="2400" dirty="0" smtClean="0"/>
              <a:t>     OBIETTIVI SPECIFICI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/>
              <a:t>Conoscenza delle tecniche pittoriche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/>
              <a:t>Stesura del colore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/>
              <a:t>Utilizzo di pennelli in modo corretto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/>
              <a:t>Formazione dei colori appropriati</a:t>
            </a:r>
          </a:p>
          <a:p>
            <a:pPr>
              <a:buFont typeface="Wingdings" pitchFamily="2" charset="2"/>
              <a:buChar char="Ø"/>
            </a:pPr>
            <a:endParaRPr lang="it-IT" sz="2400" dirty="0"/>
          </a:p>
        </p:txBody>
      </p:sp>
    </p:spTree>
    <p:custDataLst>
      <p:tags r:id="rId1"/>
    </p:custDataLst>
  </p:cSld>
  <p:clrMapOvr>
    <a:masterClrMapping/>
  </p:clrMapOvr>
  <p:transition spd="med" advTm="1839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FINALITA’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Introdurre i bambini nel mondo dell’arte attraverso la conoscenza e la riproduzione di alcune opere di</a:t>
            </a:r>
          </a:p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 Van Gogh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 advTm="661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e 1"/>
          <p:cNvSpPr/>
          <p:nvPr/>
        </p:nvSpPr>
        <p:spPr>
          <a:xfrm>
            <a:off x="3500430" y="2857496"/>
            <a:ext cx="2714644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L’arte di Van Gogh</a:t>
            </a:r>
            <a:endParaRPr lang="it-IT" dirty="0"/>
          </a:p>
        </p:txBody>
      </p:sp>
      <p:sp>
        <p:nvSpPr>
          <p:cNvPr id="3" name="Nuvola 2"/>
          <p:cNvSpPr/>
          <p:nvPr/>
        </p:nvSpPr>
        <p:spPr>
          <a:xfrm>
            <a:off x="857224" y="1071546"/>
            <a:ext cx="2357454" cy="1928826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IL CONTRASTO DEI COLORI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Nuvola 3"/>
          <p:cNvSpPr/>
          <p:nvPr/>
        </p:nvSpPr>
        <p:spPr>
          <a:xfrm>
            <a:off x="5786446" y="1000108"/>
            <a:ext cx="2500330" cy="1928826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IL TRATTEGGIO O   GRAFFIO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5" name="Nuvola 4"/>
          <p:cNvSpPr/>
          <p:nvPr/>
        </p:nvSpPr>
        <p:spPr>
          <a:xfrm>
            <a:off x="571472" y="4286256"/>
            <a:ext cx="3071834" cy="1928802"/>
          </a:xfrm>
          <a:prstGeom prst="clou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L’ AUTORITRATTO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Nuvola 5"/>
          <p:cNvSpPr/>
          <p:nvPr/>
        </p:nvSpPr>
        <p:spPr>
          <a:xfrm>
            <a:off x="6429388" y="4572008"/>
            <a:ext cx="2286016" cy="1714512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LE EMOZIONI E I SENTIMENTI</a:t>
            </a:r>
            <a:endParaRPr lang="it-IT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 advTm="10484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Seminatore al tramonto</a:t>
            </a:r>
            <a:endParaRPr lang="it-IT" dirty="0"/>
          </a:p>
        </p:txBody>
      </p:sp>
      <p:pic>
        <p:nvPicPr>
          <p:cNvPr id="4" name="Segnaposto contenuto 3" descr="14or[1]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000100" y="1142984"/>
            <a:ext cx="6715172" cy="4724195"/>
          </a:xfrm>
        </p:spPr>
      </p:pic>
      <p:sp>
        <p:nvSpPr>
          <p:cNvPr id="5" name="CasellaDiTesto 4"/>
          <p:cNvSpPr txBox="1"/>
          <p:nvPr/>
        </p:nvSpPr>
        <p:spPr>
          <a:xfrm>
            <a:off x="1857356" y="6000768"/>
            <a:ext cx="5411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USO DELLA TECNICA DEL TRATTEGGIO O DEL “GRAFFIO”</a:t>
            </a:r>
            <a:endParaRPr lang="it-IT" dirty="0"/>
          </a:p>
        </p:txBody>
      </p:sp>
    </p:spTree>
    <p:custDataLst>
      <p:tags r:id="rId1"/>
    </p:custDataLst>
  </p:cSld>
  <p:clrMapOvr>
    <a:masterClrMapping/>
  </p:clrMapOvr>
  <p:transition spd="med" advTm="7953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NOTTE STELLATA</a:t>
            </a:r>
            <a:endParaRPr lang="it-IT" dirty="0"/>
          </a:p>
        </p:txBody>
      </p:sp>
      <p:pic>
        <p:nvPicPr>
          <p:cNvPr id="4" name="Segnaposto contenuto 3" descr="39cap[1]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57356" y="1357298"/>
            <a:ext cx="5976980" cy="4677636"/>
          </a:xfrm>
        </p:spPr>
      </p:pic>
      <p:sp>
        <p:nvSpPr>
          <p:cNvPr id="5" name="CasellaDiTesto 4"/>
          <p:cNvSpPr txBox="1"/>
          <p:nvPr/>
        </p:nvSpPr>
        <p:spPr>
          <a:xfrm>
            <a:off x="1571604" y="6143644"/>
            <a:ext cx="6255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UTILIZZO DEI COLORI FREDDI CON CONTRASTO </a:t>
            </a:r>
            <a:r>
              <a:rPr lang="it-IT" dirty="0" err="1" smtClean="0"/>
              <a:t>DI</a:t>
            </a:r>
            <a:r>
              <a:rPr lang="it-IT" dirty="0" smtClean="0"/>
              <a:t> LUCE E SPIRALI </a:t>
            </a:r>
            <a:endParaRPr lang="it-IT" dirty="0"/>
          </a:p>
        </p:txBody>
      </p:sp>
    </p:spTree>
    <p:custDataLst>
      <p:tags r:id="rId1"/>
    </p:custDataLst>
  </p:cSld>
  <p:clrMapOvr>
    <a:masterClrMapping/>
  </p:clrMapOvr>
  <p:transition spd="med" advTm="7126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4|2.2|1.6|2.6|2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0.9|0.4|1.9|2.1|2.2|1.9|2.4|2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.3|1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5|1.4|2.7|1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7|1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4|1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3|1.6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198</Words>
  <Application>Microsoft Office PowerPoint</Application>
  <PresentationFormat>Presentazione su schermo (4:3)</PresentationFormat>
  <Paragraphs>40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Diapositiva 1</vt:lpstr>
      <vt:lpstr>NEL MONDO DELL’ ARTE</vt:lpstr>
      <vt:lpstr>VISITA GUIDATA ALLA MOSTRA DI VAN GOGH “Avventura del colore nuovo”  presso il  Museo di Santa Giulia  a Brescia </vt:lpstr>
      <vt:lpstr>FASI DI PROGETTAZIONE</vt:lpstr>
      <vt:lpstr>OBIETTIVI DIDATTICI</vt:lpstr>
      <vt:lpstr>FINALITA’</vt:lpstr>
      <vt:lpstr>Diapositiva 7</vt:lpstr>
      <vt:lpstr>Seminatore al tramonto</vt:lpstr>
      <vt:lpstr>NOTTE STELLATA</vt:lpstr>
      <vt:lpstr>L’AUTORITRATTO</vt:lpstr>
      <vt:lpstr>CAMPO DI GRANO CON CORVI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NEL MONDO DELL’ ARTE</dc:title>
  <dc:subject>arte e immagine</dc:subject>
  <dc:creator> loda enrica</dc:creator>
  <cp:keywords>indire formazione</cp:keywords>
  <dc:description>elaborato individuale</dc:description>
  <cp:lastModifiedBy> </cp:lastModifiedBy>
  <cp:revision>10</cp:revision>
  <dcterms:created xsi:type="dcterms:W3CDTF">2008-04-29T12:26:26Z</dcterms:created>
  <dcterms:modified xsi:type="dcterms:W3CDTF">2008-04-29T19:50:39Z</dcterms:modified>
</cp:coreProperties>
</file>